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71" r:id="rId4"/>
    <p:sldId id="272" r:id="rId5"/>
    <p:sldId id="284" r:id="rId6"/>
    <p:sldId id="274" r:id="rId7"/>
    <p:sldId id="275" r:id="rId8"/>
    <p:sldId id="276" r:id="rId9"/>
    <p:sldId id="281" r:id="rId10"/>
    <p:sldId id="282" r:id="rId11"/>
    <p:sldId id="279" r:id="rId12"/>
    <p:sldId id="280" r:id="rId13"/>
    <p:sldId id="303" r:id="rId14"/>
    <p:sldId id="288" r:id="rId15"/>
    <p:sldId id="269" r:id="rId16"/>
    <p:sldId id="285" r:id="rId17"/>
    <p:sldId id="259" r:id="rId18"/>
    <p:sldId id="286" r:id="rId19"/>
    <p:sldId id="287" r:id="rId20"/>
    <p:sldId id="302" r:id="rId21"/>
    <p:sldId id="260" r:id="rId22"/>
    <p:sldId id="289" r:id="rId23"/>
    <p:sldId id="290" r:id="rId24"/>
    <p:sldId id="291" r:id="rId25"/>
    <p:sldId id="292" r:id="rId26"/>
    <p:sldId id="261" r:id="rId27"/>
    <p:sldId id="262" r:id="rId28"/>
    <p:sldId id="263" r:id="rId29"/>
    <p:sldId id="264" r:id="rId30"/>
    <p:sldId id="293" r:id="rId31"/>
    <p:sldId id="297" r:id="rId32"/>
    <p:sldId id="296" r:id="rId33"/>
    <p:sldId id="294" r:id="rId34"/>
    <p:sldId id="295" r:id="rId35"/>
    <p:sldId id="300" r:id="rId36"/>
    <p:sldId id="265" r:id="rId37"/>
    <p:sldId id="298" r:id="rId38"/>
    <p:sldId id="301" r:id="rId39"/>
    <p:sldId id="304"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A0C95-AAA8-419A-99D5-22CAEFB3A85F}" type="datetimeFigureOut">
              <a:rPr lang="en-US" smtClean="0"/>
              <a:t>16/11/07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87555-F7C4-4C19-907F-969C8BD50397}" type="slidenum">
              <a:rPr lang="en-US" smtClean="0"/>
              <a:t>‹#›</a:t>
            </a:fld>
            <a:endParaRPr lang="en-US"/>
          </a:p>
        </p:txBody>
      </p:sp>
    </p:spTree>
    <p:extLst>
      <p:ext uri="{BB962C8B-B14F-4D97-AF65-F5344CB8AC3E}">
        <p14:creationId xmlns:p14="http://schemas.microsoft.com/office/powerpoint/2010/main" val="4076459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solutions to problems involving multi-agent systems simplify the overall system to allow the use of methods that are only applicable to low-dimensional systems.</a:t>
            </a:r>
            <a:r>
              <a:rPr lang="en-US" baseline="0" dirty="0"/>
              <a:t> In addition, many automated systems require many levels of control, and often one of the levels is control by humans, so having an intuitive structure is important.</a:t>
            </a:r>
          </a:p>
          <a:p>
            <a:endParaRPr lang="en-US" baseline="0" dirty="0"/>
          </a:p>
          <a:p>
            <a:r>
              <a:rPr lang="en-US" dirty="0"/>
              <a:t>In</a:t>
            </a:r>
            <a:r>
              <a:rPr lang="en-US" baseline="0" dirty="0"/>
              <a:t> collaboration with NASA, I have proposed having UAVs fly in platoons on air highways.</a:t>
            </a:r>
          </a:p>
          <a:p>
            <a:endParaRPr lang="en-US" baseline="0" dirty="0"/>
          </a:p>
          <a:p>
            <a:r>
              <a:rPr lang="en-US" baseline="0" dirty="0"/>
              <a:t>Outside of highways, the multi-vehicle management problem can be simplified by assigning priorities to each vehicle, and perform safe path planning for one vehicle at a time.</a:t>
            </a:r>
          </a:p>
          <a:p>
            <a:endParaRPr lang="en-US" baseline="0" dirty="0"/>
          </a:p>
          <a:p>
            <a:r>
              <a:rPr lang="en-US" dirty="0"/>
              <a:t>The first two structures are aimed at avoiding the situation in which multiple conflicts can occur. In</a:t>
            </a:r>
            <a:r>
              <a:rPr lang="en-US" baseline="0" dirty="0"/>
              <a:t> the event of multiple conflicts, I have proposed using higher-level logic to coordinate pairwise avoidance maneuvers</a:t>
            </a:r>
          </a:p>
          <a:p>
            <a:endParaRPr lang="en-US" baseline="0" dirty="0"/>
          </a:p>
          <a:p>
            <a:r>
              <a:rPr lang="en-US" baseline="0" dirty="0"/>
              <a:t>I will now go into more details about the first part</a:t>
            </a:r>
          </a:p>
          <a:p>
            <a:endParaRPr lang="en-US" baseline="0" dirty="0"/>
          </a:p>
          <a:p>
            <a:r>
              <a:rPr lang="en-US" baseline="0" dirty="0"/>
              <a:t>1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a:t>
            </a:fld>
            <a:endParaRPr lang="en-US"/>
          </a:p>
        </p:txBody>
      </p:sp>
    </p:spTree>
    <p:extLst>
      <p:ext uri="{BB962C8B-B14F-4D97-AF65-F5344CB8AC3E}">
        <p14:creationId xmlns:p14="http://schemas.microsoft.com/office/powerpoint/2010/main" val="191123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 Hamilton-Jacobi reachability has been successfully used to analyze small-scale problems</a:t>
            </a:r>
            <a:r>
              <a:rPr lang="en-US" baseline="0" dirty="0"/>
              <a:t> such as pairwise collision avoidance, automated aerial refueling, aircraft landing, and evolution of breast cancer cells.</a:t>
            </a:r>
          </a:p>
          <a:p>
            <a:endParaRPr lang="en-US" baseline="0" dirty="0"/>
          </a:p>
          <a:p>
            <a:r>
              <a:rPr lang="en-US" baseline="0" dirty="0"/>
              <a:t>0.5 min</a:t>
            </a:r>
            <a:endParaRPr lang="en-US" dirty="0"/>
          </a:p>
        </p:txBody>
      </p:sp>
      <p:sp>
        <p:nvSpPr>
          <p:cNvPr id="4" name="Slide Number Placeholder 3"/>
          <p:cNvSpPr>
            <a:spLocks noGrp="1"/>
          </p:cNvSpPr>
          <p:nvPr>
            <p:ph type="sldNum" sz="quarter" idx="10"/>
          </p:nvPr>
        </p:nvSpPr>
        <p:spPr/>
        <p:txBody>
          <a:bodyPr/>
          <a:lstStyle/>
          <a:p>
            <a:fld id="{51EBF044-0B5F-4B6A-A810-DEBA31221093}" type="slidenum">
              <a:rPr lang="en-US" smtClean="0"/>
              <a:t>11</a:t>
            </a:fld>
            <a:endParaRPr lang="en-US"/>
          </a:p>
        </p:txBody>
      </p:sp>
    </p:spTree>
    <p:extLst>
      <p:ext uri="{BB962C8B-B14F-4D97-AF65-F5344CB8AC3E}">
        <p14:creationId xmlns:p14="http://schemas.microsoft.com/office/powerpoint/2010/main" val="420951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put the exponential</a:t>
            </a:r>
            <a:r>
              <a:rPr lang="en-US" sz="1200" kern="1200" baseline="0" dirty="0">
                <a:solidFill>
                  <a:schemeClr val="tx1"/>
                </a:solidFill>
                <a:effectLst/>
                <a:latin typeface="+mn-lt"/>
                <a:ea typeface="+mn-ea"/>
                <a:cs typeface="+mn-cs"/>
              </a:rPr>
              <a:t>ly scaling computational complexity into perspective, here are typical times needed to compute a reachable set. 1D reachable sets can be computed in real-time. For 2D systems, reachable sets can be computed in a few seconds, and in some cases this means in real-time.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3D reachable sets can take anywhere from half a minute to 10 minutes, and 4D reachable sets typically take many hours.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Due to computation time and memory limitations, reachable sets of 5 or more dimensions are considered intractable to compute.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0.75 min</a:t>
            </a:r>
            <a:endParaRPr lang="en-US" dirty="0"/>
          </a:p>
        </p:txBody>
      </p:sp>
      <p:sp>
        <p:nvSpPr>
          <p:cNvPr id="4" name="Slide Number Placeholder 3"/>
          <p:cNvSpPr>
            <a:spLocks noGrp="1"/>
          </p:cNvSpPr>
          <p:nvPr>
            <p:ph type="sldNum" sz="quarter" idx="10"/>
          </p:nvPr>
        </p:nvSpPr>
        <p:spPr/>
        <p:txBody>
          <a:bodyPr/>
          <a:lstStyle/>
          <a:p>
            <a:fld id="{51EBF044-0B5F-4B6A-A810-DEBA31221093}" type="slidenum">
              <a:rPr lang="en-US" smtClean="0"/>
              <a:t>12</a:t>
            </a:fld>
            <a:endParaRPr lang="en-US"/>
          </a:p>
        </p:txBody>
      </p:sp>
    </p:spTree>
    <p:extLst>
      <p:ext uri="{BB962C8B-B14F-4D97-AF65-F5344CB8AC3E}">
        <p14:creationId xmlns:p14="http://schemas.microsoft.com/office/powerpoint/2010/main" val="443158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14</a:t>
            </a:fld>
            <a:endParaRPr lang="en-US"/>
          </a:p>
        </p:txBody>
      </p:sp>
    </p:spTree>
    <p:extLst>
      <p:ext uri="{BB962C8B-B14F-4D97-AF65-F5344CB8AC3E}">
        <p14:creationId xmlns:p14="http://schemas.microsoft.com/office/powerpoint/2010/main" val="2284227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part of the UTM project is to perform real-time placement of air highways, which can thought of as virtual pathways in the sky that UAVs are required to fly in. </a:t>
            </a:r>
          </a:p>
          <a:p>
            <a:endParaRPr lang="en-US" baseline="0" dirty="0"/>
          </a:p>
          <a:p>
            <a:r>
              <a:rPr lang="en-US" baseline="0" dirty="0"/>
              <a:t>For this part, we start with an area of a region, say the San Francisco Bay Area, and convert it into a cost map. The cost map represents the desirability of flying in any region, and can take into account any factors such as population density, proximity to airports, and any kind of cost or risk of flying over an area. As an example, I have assigned the highest cost to regions around the two airports, second highest cost to densely populated regions, and lowest cost to areas above water, in yellow.</a:t>
            </a:r>
          </a:p>
          <a:p>
            <a:endParaRPr lang="en-US" baseline="0" dirty="0"/>
          </a:p>
          <a:p>
            <a:r>
              <a:rPr lang="en-US" baseline="0" dirty="0"/>
              <a:t>Given this cost map, the cost-minimizing paths from origin to destinations can be computed, shown in red. Notice that the paths naturally form trunks and branches, and the length of path in high cost regions is minimized. Putting the map back on, we see this air highway structure over the Bay Area.</a:t>
            </a:r>
          </a:p>
          <a:p>
            <a:endParaRPr lang="en-US" baseline="0" dirty="0"/>
          </a:p>
          <a:p>
            <a:r>
              <a:rPr lang="en-US" baseline="0" dirty="0"/>
              <a:t>Since the space is 2D, the computation can actually be done in real-time. So if for any reason, the cost map needs to change, the highways can be updated right away.</a:t>
            </a:r>
          </a:p>
          <a:p>
            <a:endParaRPr lang="en-US" baseline="0" dirty="0"/>
          </a:p>
          <a:p>
            <a:r>
              <a:rPr lang="en-US" dirty="0"/>
              <a:t>1.5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16</a:t>
            </a:fld>
            <a:endParaRPr lang="en-US"/>
          </a:p>
        </p:txBody>
      </p:sp>
    </p:spTree>
    <p:extLst>
      <p:ext uri="{BB962C8B-B14F-4D97-AF65-F5344CB8AC3E}">
        <p14:creationId xmlns:p14="http://schemas.microsoft.com/office/powerpoint/2010/main" val="3150470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part of the UTM project is to perform real-time placement of air highways, which can thought of as virtual pathways in the sky that UAVs are required to fly in. </a:t>
            </a:r>
          </a:p>
          <a:p>
            <a:endParaRPr lang="en-US" baseline="0" dirty="0"/>
          </a:p>
          <a:p>
            <a:r>
              <a:rPr lang="en-US" baseline="0" dirty="0"/>
              <a:t>For this part, we start with an area of a region, say the San Francisco Bay Area, and convert it into a cost map. The cost map represents the desirability of flying in any region, and can take into account any factors such as population density, proximity to airports, and any kind of cost or risk of flying over an area. As an example, I have assigned the highest cost to regions around the two airports, second highest cost to densely populated regions, and lowest cost to areas above water, in yellow.</a:t>
            </a:r>
          </a:p>
          <a:p>
            <a:endParaRPr lang="en-US" baseline="0" dirty="0"/>
          </a:p>
          <a:p>
            <a:r>
              <a:rPr lang="en-US" baseline="0" dirty="0"/>
              <a:t>Given this cost map, the cost-minimizing paths from origin to destinations can be computed, shown in red. Notice that the paths naturally form trunks and branches, and the length of path in high cost regions is minimized. Putting the map back on, we see this air highway structure over the Bay Area.</a:t>
            </a:r>
          </a:p>
          <a:p>
            <a:endParaRPr lang="en-US" baseline="0" dirty="0"/>
          </a:p>
          <a:p>
            <a:r>
              <a:rPr lang="en-US" baseline="0" dirty="0"/>
              <a:t>Since the space is 2D, the computation can actually be done in real-time. So if for any reason, the cost map needs to change, the highways can be updated right away.</a:t>
            </a:r>
          </a:p>
          <a:p>
            <a:endParaRPr lang="en-US" baseline="0" dirty="0"/>
          </a:p>
          <a:p>
            <a:r>
              <a:rPr lang="en-US" dirty="0"/>
              <a:t>1.5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17</a:t>
            </a:fld>
            <a:endParaRPr lang="en-US"/>
          </a:p>
        </p:txBody>
      </p:sp>
    </p:spTree>
    <p:extLst>
      <p:ext uri="{BB962C8B-B14F-4D97-AF65-F5344CB8AC3E}">
        <p14:creationId xmlns:p14="http://schemas.microsoft.com/office/powerpoint/2010/main" val="102639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part of the UTM project is to perform real-time placement of air highways, which can thought of as virtual pathways in the sky that UAVs are required to fly in. </a:t>
            </a:r>
          </a:p>
          <a:p>
            <a:endParaRPr lang="en-US" baseline="0" dirty="0"/>
          </a:p>
          <a:p>
            <a:r>
              <a:rPr lang="en-US" baseline="0" dirty="0"/>
              <a:t>For this part, we start with an area of a region, say the San Francisco Bay Area, and convert it into a cost map. The cost map represents the desirability of flying in any region, and can take into account any factors such as population density, proximity to airports, and any kind of cost or risk of flying over an area. As an example, I have assigned the highest cost to regions around the two airports, second highest cost to densely populated regions, and lowest cost to areas above water, in yellow.</a:t>
            </a:r>
          </a:p>
          <a:p>
            <a:endParaRPr lang="en-US" baseline="0" dirty="0"/>
          </a:p>
          <a:p>
            <a:r>
              <a:rPr lang="en-US" baseline="0" dirty="0"/>
              <a:t>Given this cost map, the cost-minimizing paths from origin to destinations can be computed, shown in red. Notice that the paths naturally form trunks and branches, and the length of path in high cost regions is minimized. Putting the map back on, we see this air highway structure over the Bay Area.</a:t>
            </a:r>
          </a:p>
          <a:p>
            <a:endParaRPr lang="en-US" baseline="0" dirty="0"/>
          </a:p>
          <a:p>
            <a:r>
              <a:rPr lang="en-US" baseline="0" dirty="0"/>
              <a:t>Since the space is 2D, the computation can actually be done in real-time. So if for any reason, the cost map needs to change, the highways can be updated right away.</a:t>
            </a:r>
          </a:p>
          <a:p>
            <a:endParaRPr lang="en-US" baseline="0" dirty="0"/>
          </a:p>
          <a:p>
            <a:r>
              <a:rPr lang="en-US" dirty="0"/>
              <a:t>1.5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18</a:t>
            </a:fld>
            <a:endParaRPr lang="en-US"/>
          </a:p>
        </p:txBody>
      </p:sp>
    </p:spTree>
    <p:extLst>
      <p:ext uri="{BB962C8B-B14F-4D97-AF65-F5344CB8AC3E}">
        <p14:creationId xmlns:p14="http://schemas.microsoft.com/office/powerpoint/2010/main" val="3895352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part of the UTM project is to perform real-time placement of air highways, which can thought of as virtual pathways in the sky that UAVs are required to fly in. </a:t>
            </a:r>
          </a:p>
          <a:p>
            <a:endParaRPr lang="en-US" baseline="0" dirty="0"/>
          </a:p>
          <a:p>
            <a:r>
              <a:rPr lang="en-US" baseline="0" dirty="0"/>
              <a:t>For this part, we start with an area of a region, say the San Francisco Bay Area, and convert it into a cost map. The cost map represents the desirability of flying in any region, and can take into account any factors such as population density, proximity to airports, and any kind of cost or risk of flying over an area. As an example, I have assigned the highest cost to regions around the two airports, second highest cost to densely populated regions, and lowest cost to areas above water, in yellow.</a:t>
            </a:r>
          </a:p>
          <a:p>
            <a:endParaRPr lang="en-US" baseline="0" dirty="0"/>
          </a:p>
          <a:p>
            <a:r>
              <a:rPr lang="en-US" baseline="0" dirty="0"/>
              <a:t>Given this cost map, the cost-minimizing paths from origin to destinations can be computed, shown in red. Notice that the paths naturally form trunks and branches, and the length of path in high cost regions is minimized. Putting the map back on, we see this air highway structure over the Bay Area.</a:t>
            </a:r>
          </a:p>
          <a:p>
            <a:endParaRPr lang="en-US" baseline="0" dirty="0"/>
          </a:p>
          <a:p>
            <a:r>
              <a:rPr lang="en-US" baseline="0" dirty="0"/>
              <a:t>Since the space is 2D, the computation can actually be done in real-time. So if for any reason, the cost map needs to change, the highways can be updated right away.</a:t>
            </a:r>
          </a:p>
          <a:p>
            <a:endParaRPr lang="en-US" baseline="0" dirty="0"/>
          </a:p>
          <a:p>
            <a:r>
              <a:rPr lang="en-US" dirty="0"/>
              <a:t>1.5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19</a:t>
            </a:fld>
            <a:endParaRPr lang="en-US"/>
          </a:p>
        </p:txBody>
      </p:sp>
    </p:spTree>
    <p:extLst>
      <p:ext uri="{BB962C8B-B14F-4D97-AF65-F5344CB8AC3E}">
        <p14:creationId xmlns:p14="http://schemas.microsoft.com/office/powerpoint/2010/main" val="2495890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the air highways, UAVs</a:t>
            </a:r>
            <a:r>
              <a:rPr lang="en-US" baseline="0" dirty="0"/>
              <a:t> would fly in platoons of single files. This reduces the likelihood of multiple conflicts between vehicles, and increases the reliability of pairwise collision avoidance. In addition, a highway structure with UAVs in platoons is easy to monitor, and facilitates human intervention whenever needed.</a:t>
            </a:r>
          </a:p>
          <a:p>
            <a:endParaRPr lang="en-US" baseline="0" dirty="0"/>
          </a:p>
          <a:p>
            <a:r>
              <a:rPr lang="en-US" baseline="0" dirty="0"/>
              <a:t>The highway structure imposes restrictions on what each vehicle is allowed to do depending on the role of the vehicle on the highway system. This is modeled by a hybrid system, with the free mode for vehicles not on the highways, leader mode for platoon leaders, and follower mode for vehicles that are following a leader. The safety and success of transitions between the modes are guaranteed by reachability</a:t>
            </a:r>
          </a:p>
          <a:p>
            <a:endParaRPr lang="en-US" baseline="0" dirty="0"/>
          </a:p>
          <a:p>
            <a:r>
              <a:rPr lang="en-US" baseline="0" dirty="0"/>
              <a:t>For example, transitions to the leader mode involve reaching a target set defined in the absolute coordinates. Transitions to the follower mode involve reaching a target set defined in the coordinates relative to the platoon leader. Other maneuvers such as following the highway can be done using simpler controllers such as the linear quadratic regulator or model predictive controller. </a:t>
            </a:r>
          </a:p>
          <a:p>
            <a:endParaRPr lang="en-US" baseline="0" dirty="0"/>
          </a:p>
          <a:p>
            <a:r>
              <a:rPr lang="en-US" baseline="0" dirty="0"/>
              <a:t>A safety controller that ensures pairwise collision avoidance is wrapped around all other controllers</a:t>
            </a:r>
          </a:p>
          <a:p>
            <a:endParaRPr lang="en-US" baseline="0" dirty="0"/>
          </a:p>
          <a:p>
            <a:r>
              <a:rPr lang="en-US" baseline="0" dirty="0"/>
              <a:t>1.5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21</a:t>
            </a:fld>
            <a:endParaRPr lang="en-US"/>
          </a:p>
        </p:txBody>
      </p:sp>
    </p:spTree>
    <p:extLst>
      <p:ext uri="{BB962C8B-B14F-4D97-AF65-F5344CB8AC3E}">
        <p14:creationId xmlns:p14="http://schemas.microsoft.com/office/powerpoint/2010/main" val="2661359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apply Hamilton-Jacobi</a:t>
            </a:r>
            <a:r>
              <a:rPr lang="en-US" baseline="0" dirty="0"/>
              <a:t> reachability to construct </a:t>
            </a:r>
            <a:r>
              <a:rPr lang="en-US" baseline="0" dirty="0" err="1"/>
              <a:t>liveness</a:t>
            </a:r>
            <a:r>
              <a:rPr lang="en-US" baseline="0" dirty="0"/>
              <a:t> controllers. For each controller, we can simply specify the target set, compute the reachable set, and the obtain the optimal control.</a:t>
            </a:r>
          </a:p>
          <a:p>
            <a:endParaRPr lang="en-US" baseline="0" dirty="0"/>
          </a:p>
          <a:p>
            <a:r>
              <a:rPr lang="en-US" baseline="0" dirty="0"/>
              <a:t>For the merging onto highway operation, we define the target set to be the position of the desired merging point, along with the desired heading. This operation allows a free vehicle to become a leader</a:t>
            </a:r>
          </a:p>
        </p:txBody>
      </p:sp>
      <p:sp>
        <p:nvSpPr>
          <p:cNvPr id="4" name="Slide Number Placeholder 3"/>
          <p:cNvSpPr>
            <a:spLocks noGrp="1"/>
          </p:cNvSpPr>
          <p:nvPr>
            <p:ph type="sldNum" sz="quarter" idx="10"/>
          </p:nvPr>
        </p:nvSpPr>
        <p:spPr/>
        <p:txBody>
          <a:bodyPr/>
          <a:lstStyle/>
          <a:p>
            <a:fld id="{E6CF3B31-9C46-4E51-A0B9-C91999A5EE75}" type="slidenum">
              <a:rPr lang="en-US" smtClean="0"/>
              <a:t>22</a:t>
            </a:fld>
            <a:endParaRPr lang="en-US"/>
          </a:p>
        </p:txBody>
      </p:sp>
    </p:spTree>
    <p:extLst>
      <p:ext uri="{BB962C8B-B14F-4D97-AF65-F5344CB8AC3E}">
        <p14:creationId xmlns:p14="http://schemas.microsoft.com/office/powerpoint/2010/main" val="1733530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joining platoon operation,</a:t>
            </a:r>
            <a:r>
              <a:rPr lang="en-US" baseline="0" dirty="0"/>
              <a:t> which allows a leader or a free vehicle to become a follower, we define the target set to be a position behind a platoon leader, with small relative velocity with respect to the leader.</a:t>
            </a: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23</a:t>
            </a:fld>
            <a:endParaRPr lang="en-US"/>
          </a:p>
        </p:txBody>
      </p:sp>
    </p:spTree>
    <p:extLst>
      <p:ext uri="{BB962C8B-B14F-4D97-AF65-F5344CB8AC3E}">
        <p14:creationId xmlns:p14="http://schemas.microsoft.com/office/powerpoint/2010/main" val="1857835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3</a:t>
            </a:fld>
            <a:endParaRPr lang="en-US"/>
          </a:p>
        </p:txBody>
      </p:sp>
    </p:spTree>
    <p:extLst>
      <p:ext uri="{BB962C8B-B14F-4D97-AF65-F5344CB8AC3E}">
        <p14:creationId xmlns:p14="http://schemas.microsoft.com/office/powerpoint/2010/main" val="4256894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a</a:t>
            </a:r>
            <a:r>
              <a:rPr lang="en-US" baseline="0" dirty="0"/>
              <a:t> vehicle is outside of the safety reachable set of other vehicles, it may use a </a:t>
            </a:r>
            <a:r>
              <a:rPr lang="en-US" baseline="0" dirty="0" err="1"/>
              <a:t>liveness</a:t>
            </a:r>
            <a:r>
              <a:rPr lang="en-US" baseline="0" dirty="0"/>
              <a:t> controller; otherwise, the safety controller must be used.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24</a:t>
            </a:fld>
            <a:endParaRPr lang="en-US"/>
          </a:p>
        </p:txBody>
      </p:sp>
    </p:spTree>
    <p:extLst>
      <p:ext uri="{BB962C8B-B14F-4D97-AF65-F5344CB8AC3E}">
        <p14:creationId xmlns:p14="http://schemas.microsoft.com/office/powerpoint/2010/main" val="3464757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a </a:t>
            </a:r>
            <a:r>
              <a:rPr lang="en-US" baseline="0" dirty="0" err="1"/>
              <a:t>quadrotor</a:t>
            </a:r>
            <a:r>
              <a:rPr lang="en-US" baseline="0" dirty="0"/>
              <a:t> modeled using double integrator dynamics. The </a:t>
            </a:r>
            <a:r>
              <a:rPr lang="en-US" baseline="0" dirty="0" err="1"/>
              <a:t>quadrotor</a:t>
            </a:r>
            <a:r>
              <a:rPr lang="en-US" baseline="0" dirty="0"/>
              <a:t> has a bounded acceleration in both the x and y directions. This model is used for computing the reachable set for merging onto the highway</a:t>
            </a:r>
            <a:endParaRPr lang="en-US" dirty="0"/>
          </a:p>
          <a:p>
            <a:endParaRPr lang="en-US" dirty="0"/>
          </a:p>
          <a:p>
            <a:endParaRPr lang="en-US" dirty="0"/>
          </a:p>
          <a:p>
            <a:endParaRPr lang="en-US" dirty="0"/>
          </a:p>
          <a:p>
            <a:r>
              <a:rPr lang="en-US" dirty="0" err="1"/>
              <a:t>i</a:t>
            </a:r>
            <a:r>
              <a:rPr lang="en-US" baseline="0" dirty="0"/>
              <a:t> is evader, j is pursuer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69A8B05-82E3-42DA-8A9E-8C9B130BD135}" type="slidenum">
              <a:rPr lang="en-US" smtClean="0"/>
              <a:t>25</a:t>
            </a:fld>
            <a:endParaRPr lang="en-US"/>
          </a:p>
        </p:txBody>
      </p:sp>
    </p:spTree>
    <p:extLst>
      <p:ext uri="{BB962C8B-B14F-4D97-AF65-F5344CB8AC3E}">
        <p14:creationId xmlns:p14="http://schemas.microsoft.com/office/powerpoint/2010/main" val="394083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a:t>
            </a:r>
            <a:r>
              <a:rPr lang="en-US" baseline="0" dirty="0"/>
              <a:t> behavior emerging from the hybrid systems mode and t</a:t>
            </a:r>
            <a:r>
              <a:rPr lang="en-US" dirty="0"/>
              <a:t>o illustrate the use of reachability, we</a:t>
            </a:r>
            <a:r>
              <a:rPr lang="en-US" baseline="0" dirty="0"/>
              <a:t>’ll look at a few simulations. The first one involves a group of five vehicles forming a platoon on a highway.</a:t>
            </a:r>
          </a:p>
          <a:p>
            <a:endParaRPr lang="en-US" baseline="0" dirty="0"/>
          </a:p>
          <a:p>
            <a:r>
              <a:rPr lang="en-US" dirty="0"/>
              <a:t>Initially,</a:t>
            </a:r>
            <a:r>
              <a:rPr lang="en-US" baseline="0" dirty="0"/>
              <a:t> the orange vehicle is tries to reach a target specifying a position and velocity on the highway. To do this, the vehicle first enters the orange reachable set. To ensure safety, the vehicle must stay outside of all the safety reachable sets around the other vehicles. Only the safety reachable set around the purple vehicle is shown here. All the reachable sets are four dimensional, and we’re look at their 2D slices, taken at the vehicles’ velocities. So as the vehicles change velocities you’ll see the slices change as well.</a:t>
            </a:r>
          </a:p>
          <a:p>
            <a:endParaRPr lang="en-US" baseline="0" dirty="0"/>
          </a:p>
          <a:p>
            <a:r>
              <a:rPr lang="en-US" baseline="0" dirty="0"/>
              <a:t>After the first vehicle gets on the highway, a platoon is formed. Next, the purple vehicle begins joining the platoon. This is done by using a reachable set for reaching a position relative to the platoon leader. Again, safety is ensured if the purple vehicle stays outside of the safety reachable sets around other vehicles. The one around the platoon leader is shown here.</a:t>
            </a:r>
          </a:p>
          <a:p>
            <a:endParaRPr lang="en-US" baseline="0" dirty="0"/>
          </a:p>
          <a:p>
            <a:r>
              <a:rPr lang="en-US" baseline="0" dirty="0"/>
              <a:t>The rest of the vehicles follow the same process to get into a platoon on the highway.</a:t>
            </a:r>
          </a:p>
          <a:p>
            <a:endParaRPr lang="en-US" baseline="0" dirty="0"/>
          </a:p>
          <a:p>
            <a:r>
              <a:rPr lang="en-US" baseline="0" dirty="0"/>
              <a:t>2 min</a:t>
            </a:r>
          </a:p>
          <a:p>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26</a:t>
            </a:fld>
            <a:endParaRPr lang="en-US"/>
          </a:p>
        </p:txBody>
      </p:sp>
    </p:spTree>
    <p:extLst>
      <p:ext uri="{BB962C8B-B14F-4D97-AF65-F5344CB8AC3E}">
        <p14:creationId xmlns:p14="http://schemas.microsoft.com/office/powerpoint/2010/main" val="1486163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simulation, we have an intruder, the</a:t>
            </a:r>
            <a:r>
              <a:rPr lang="en-US" baseline="0" dirty="0"/>
              <a:t> yellow vehicle. When the intruder gets close enough to the platoon of vehicles, the vehicles first disperse, and then reform the platoon. The notion of “close enough” is quantified by the safety reachable set, which is defined as the set of relative states from which the intruder has a control strategy to cause a collision.</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27</a:t>
            </a:fld>
            <a:endParaRPr lang="en-US"/>
          </a:p>
        </p:txBody>
      </p:sp>
    </p:spTree>
    <p:extLst>
      <p:ext uri="{BB962C8B-B14F-4D97-AF65-F5344CB8AC3E}">
        <p14:creationId xmlns:p14="http://schemas.microsoft.com/office/powerpoint/2010/main" val="4027554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hybrid system models of the vehicles, plus the reachability-based mode transitions, are used all together in this simulation showing vehicles changing highways. What we’ll see is that two of the vehicles in the four-vehicle platoon will change highways and join the three-vehicle platoon to form a five-vehicle platoon.</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28</a:t>
            </a:fld>
            <a:endParaRPr lang="en-US"/>
          </a:p>
        </p:txBody>
      </p:sp>
    </p:spTree>
    <p:extLst>
      <p:ext uri="{BB962C8B-B14F-4D97-AF65-F5344CB8AC3E}">
        <p14:creationId xmlns:p14="http://schemas.microsoft.com/office/powerpoint/2010/main" val="2569041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 air</a:t>
            </a:r>
            <a:r>
              <a:rPr lang="en-US" baseline="0" dirty="0"/>
              <a:t> highways and the platooning concept is being implemented in hardware using </a:t>
            </a:r>
            <a:r>
              <a:rPr lang="en-US" baseline="0" dirty="0" err="1"/>
              <a:t>crazyflies</a:t>
            </a:r>
            <a:r>
              <a:rPr lang="en-US" baseline="0" dirty="0"/>
              <a:t>. In the quadrotor lab at Berkeley, we use the </a:t>
            </a:r>
            <a:r>
              <a:rPr lang="en-US" baseline="0" dirty="0" err="1"/>
              <a:t>vicon</a:t>
            </a:r>
            <a:r>
              <a:rPr lang="en-US" baseline="0" dirty="0"/>
              <a:t> system to extract state information, and run </a:t>
            </a:r>
            <a:r>
              <a:rPr lang="en-US" baseline="0"/>
              <a:t>experiments under ROS</a:t>
            </a:r>
            <a:r>
              <a:rPr lang="en-US" baseline="0" dirty="0"/>
              <a:t>. Here, we use a communications architecture in which vehicles normally use a controller responsible for mode transitions and highway following. A traffic flow manager, TFM, monitors the safety of the vehicles, and takes over control to maintain separation of the vehicles when needed.</a:t>
            </a:r>
          </a:p>
          <a:p>
            <a:endParaRPr lang="en-US" baseline="0" dirty="0"/>
          </a:p>
          <a:p>
            <a:r>
              <a:rPr lang="en-US" baseline="0" dirty="0"/>
              <a:t>0.5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29</a:t>
            </a:fld>
            <a:endParaRPr lang="en-US"/>
          </a:p>
        </p:txBody>
      </p:sp>
    </p:spTree>
    <p:extLst>
      <p:ext uri="{BB962C8B-B14F-4D97-AF65-F5344CB8AC3E}">
        <p14:creationId xmlns:p14="http://schemas.microsoft.com/office/powerpoint/2010/main" val="3127726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 air</a:t>
            </a:r>
            <a:r>
              <a:rPr lang="en-US" baseline="0" dirty="0"/>
              <a:t> highways and the platooning concept is being implemented in hardware using </a:t>
            </a:r>
            <a:r>
              <a:rPr lang="en-US" baseline="0" dirty="0" err="1"/>
              <a:t>crazyflies</a:t>
            </a:r>
            <a:r>
              <a:rPr lang="en-US" baseline="0" dirty="0"/>
              <a:t>. In the quadrotor lab at Berkeley, we use the </a:t>
            </a:r>
            <a:r>
              <a:rPr lang="en-US" baseline="0" dirty="0" err="1"/>
              <a:t>vicon</a:t>
            </a:r>
            <a:r>
              <a:rPr lang="en-US" baseline="0" dirty="0"/>
              <a:t> system to extract state information, and run </a:t>
            </a:r>
            <a:r>
              <a:rPr lang="en-US" baseline="0"/>
              <a:t>experiments under ROS</a:t>
            </a:r>
            <a:r>
              <a:rPr lang="en-US" baseline="0" dirty="0"/>
              <a:t>. Here, we use a communications architecture in which vehicles normally use a controller responsible for mode transitions and highway following. A traffic flow manager, TFM, monitors the safety of the vehicles, and takes over control to maintain separation of the vehicles when needed.</a:t>
            </a:r>
          </a:p>
          <a:p>
            <a:endParaRPr lang="en-US" baseline="0" dirty="0"/>
          </a:p>
          <a:p>
            <a:r>
              <a:rPr lang="en-US" baseline="0" dirty="0"/>
              <a:t>0.5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30</a:t>
            </a:fld>
            <a:endParaRPr lang="en-US"/>
          </a:p>
        </p:txBody>
      </p:sp>
    </p:spTree>
    <p:extLst>
      <p:ext uri="{BB962C8B-B14F-4D97-AF65-F5344CB8AC3E}">
        <p14:creationId xmlns:p14="http://schemas.microsoft.com/office/powerpoint/2010/main" val="761672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0" dirty="0"/>
              <a:t>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36</a:t>
            </a:fld>
            <a:endParaRPr lang="en-US"/>
          </a:p>
        </p:txBody>
      </p:sp>
    </p:spTree>
    <p:extLst>
      <p:ext uri="{BB962C8B-B14F-4D97-AF65-F5344CB8AC3E}">
        <p14:creationId xmlns:p14="http://schemas.microsoft.com/office/powerpoint/2010/main" val="169829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4</a:t>
            </a:fld>
            <a:endParaRPr lang="en-US"/>
          </a:p>
        </p:txBody>
      </p:sp>
    </p:spTree>
    <p:extLst>
      <p:ext uri="{BB962C8B-B14F-4D97-AF65-F5344CB8AC3E}">
        <p14:creationId xmlns:p14="http://schemas.microsoft.com/office/powerpoint/2010/main" val="44950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 control and differential game</a:t>
            </a:r>
            <a:r>
              <a:rPr lang="en-US" baseline="0" dirty="0"/>
              <a:t> theory present powerful tools for guaranteeing performance and safety properties of dynamical systems. </a:t>
            </a:r>
          </a:p>
          <a:p>
            <a:endParaRPr lang="en-US" baseline="0" dirty="0"/>
          </a:p>
          <a:p>
            <a:r>
              <a:rPr lang="en-US" baseline="0" dirty="0"/>
              <a:t>In particular, Hamilton-Jacobi reachability provides hard guarantees by accounting for all possible trajectories, disturbances and adversarial behavior, and general nonlinear systems</a:t>
            </a:r>
          </a:p>
          <a:p>
            <a:endParaRPr lang="en-US" baseline="0" dirty="0"/>
          </a:p>
          <a:p>
            <a:r>
              <a:rPr lang="en-US" dirty="0"/>
              <a:t>In addition, many other reachability methods exist</a:t>
            </a:r>
          </a:p>
          <a:p>
            <a:endParaRPr lang="en-US" dirty="0"/>
          </a:p>
          <a:p>
            <a:r>
              <a:rPr lang="en-US" dirty="0"/>
              <a:t>0.5 min</a:t>
            </a:r>
          </a:p>
        </p:txBody>
      </p:sp>
      <p:sp>
        <p:nvSpPr>
          <p:cNvPr id="4" name="Slide Number Placeholder 3"/>
          <p:cNvSpPr>
            <a:spLocks noGrp="1"/>
          </p:cNvSpPr>
          <p:nvPr>
            <p:ph type="sldNum" sz="quarter" idx="10"/>
          </p:nvPr>
        </p:nvSpPr>
        <p:spPr/>
        <p:txBody>
          <a:bodyPr/>
          <a:lstStyle/>
          <a:p>
            <a:fld id="{C5BB7218-4FC7-480C-B923-773BE02A7CF2}" type="slidenum">
              <a:rPr lang="en-US" smtClean="0"/>
              <a:t>5</a:t>
            </a:fld>
            <a:endParaRPr lang="en-US"/>
          </a:p>
        </p:txBody>
      </p:sp>
    </p:spTree>
    <p:extLst>
      <p:ext uri="{BB962C8B-B14F-4D97-AF65-F5344CB8AC3E}">
        <p14:creationId xmlns:p14="http://schemas.microsoft.com/office/powerpoint/2010/main" val="298615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HJ reachability, we begin with the system dynamics given by an ordinary differential equation, and a target set which represents the set of unsafe states.</a:t>
            </a:r>
          </a:p>
          <a:p>
            <a:endParaRPr lang="en-US" dirty="0"/>
          </a:p>
          <a:p>
            <a:r>
              <a:rPr lang="en-US" dirty="0"/>
              <a:t>If our target set models</a:t>
            </a:r>
            <a:r>
              <a:rPr lang="en-US" baseline="0" dirty="0"/>
              <a:t> the set of unsafe states, then the reachable set would represent states leading to danger. Using the optimal safety controller derived from the solution to the Hamilton-Jacobi equation, which I will describe in a couple of slides, we ensure that the system stays out of the reachable set, and therefore remain safe</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C5BB7218-4FC7-480C-B923-773BE02A7CF2}" type="slidenum">
              <a:rPr lang="en-US" smtClean="0"/>
              <a:t>6</a:t>
            </a:fld>
            <a:endParaRPr lang="en-US"/>
          </a:p>
        </p:txBody>
      </p:sp>
    </p:spTree>
    <p:extLst>
      <p:ext uri="{BB962C8B-B14F-4D97-AF65-F5344CB8AC3E}">
        <p14:creationId xmlns:p14="http://schemas.microsoft.com/office/powerpoint/2010/main" val="81211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also use the target set to model a set of desired states, such as a destination. In this case, the solution of the HJ equation provides an optimal controller for the system to reach the target set.</a:t>
            </a:r>
          </a:p>
          <a:p>
            <a:endParaRPr lang="en-US" baseline="0" dirty="0"/>
          </a:p>
          <a:p>
            <a:r>
              <a:rPr lang="en-US" dirty="0"/>
              <a:t>0.25 min</a:t>
            </a:r>
          </a:p>
        </p:txBody>
      </p:sp>
      <p:sp>
        <p:nvSpPr>
          <p:cNvPr id="4" name="Slide Number Placeholder 3"/>
          <p:cNvSpPr>
            <a:spLocks noGrp="1"/>
          </p:cNvSpPr>
          <p:nvPr>
            <p:ph type="sldNum" sz="quarter" idx="10"/>
          </p:nvPr>
        </p:nvSpPr>
        <p:spPr/>
        <p:txBody>
          <a:bodyPr/>
          <a:lstStyle/>
          <a:p>
            <a:fld id="{C5BB7218-4FC7-480C-B923-773BE02A7CF2}" type="slidenum">
              <a:rPr lang="en-US" smtClean="0"/>
              <a:t>7</a:t>
            </a:fld>
            <a:endParaRPr lang="en-US"/>
          </a:p>
        </p:txBody>
      </p:sp>
    </p:spTree>
    <p:extLst>
      <p:ext uri="{BB962C8B-B14F-4D97-AF65-F5344CB8AC3E}">
        <p14:creationId xmlns:p14="http://schemas.microsoft.com/office/powerpoint/2010/main" val="306002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the following 2D example. </a:t>
            </a:r>
            <a:r>
              <a:rPr lang="en-US" dirty="0"/>
              <a:t>Starting with a target set, we</a:t>
            </a:r>
            <a:r>
              <a:rPr lang="en-US" baseline="0" dirty="0"/>
              <a:t> define what’s called an implicit surface function l, such that the target set corresponds to the zero sublevel set of l</a:t>
            </a:r>
          </a:p>
          <a:p>
            <a:endParaRPr lang="en-US" baseline="0" dirty="0"/>
          </a:p>
          <a:p>
            <a:r>
              <a:rPr lang="en-US" baseline="0" dirty="0"/>
              <a:t>0.25 min</a:t>
            </a:r>
          </a:p>
        </p:txBody>
      </p:sp>
      <p:sp>
        <p:nvSpPr>
          <p:cNvPr id="4" name="Slide Number Placeholder 3"/>
          <p:cNvSpPr>
            <a:spLocks noGrp="1"/>
          </p:cNvSpPr>
          <p:nvPr>
            <p:ph type="sldNum" sz="quarter" idx="10"/>
          </p:nvPr>
        </p:nvSpPr>
        <p:spPr/>
        <p:txBody>
          <a:bodyPr/>
          <a:lstStyle/>
          <a:p>
            <a:fld id="{B4C3B9F1-286F-4CBE-B5B0-7613D6030CAA}" type="slidenum">
              <a:rPr lang="en-US" smtClean="0"/>
              <a:t>8</a:t>
            </a:fld>
            <a:endParaRPr lang="en-US"/>
          </a:p>
        </p:txBody>
      </p:sp>
    </p:spTree>
    <p:extLst>
      <p:ext uri="{BB962C8B-B14F-4D97-AF65-F5344CB8AC3E}">
        <p14:creationId xmlns:p14="http://schemas.microsoft.com/office/powerpoint/2010/main" val="35038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the following 2D example. </a:t>
            </a:r>
            <a:r>
              <a:rPr lang="en-US" dirty="0"/>
              <a:t>Starting with a target set, we</a:t>
            </a:r>
            <a:r>
              <a:rPr lang="en-US" baseline="0" dirty="0"/>
              <a:t> define what’s called an implicit surface function l, such that the target set corresponds to the zero sublevel set of l</a:t>
            </a:r>
          </a:p>
          <a:p>
            <a:endParaRPr lang="en-US" baseline="0" dirty="0"/>
          </a:p>
          <a:p>
            <a:r>
              <a:rPr lang="en-US" baseline="0" dirty="0"/>
              <a:t>0.25 min</a:t>
            </a:r>
          </a:p>
        </p:txBody>
      </p:sp>
      <p:sp>
        <p:nvSpPr>
          <p:cNvPr id="4" name="Slide Number Placeholder 3"/>
          <p:cNvSpPr>
            <a:spLocks noGrp="1"/>
          </p:cNvSpPr>
          <p:nvPr>
            <p:ph type="sldNum" sz="quarter" idx="10"/>
          </p:nvPr>
        </p:nvSpPr>
        <p:spPr/>
        <p:txBody>
          <a:bodyPr/>
          <a:lstStyle/>
          <a:p>
            <a:fld id="{B4C3B9F1-286F-4CBE-B5B0-7613D6030CAA}" type="slidenum">
              <a:rPr lang="en-US" smtClean="0"/>
              <a:t>9</a:t>
            </a:fld>
            <a:endParaRPr lang="en-US"/>
          </a:p>
        </p:txBody>
      </p:sp>
    </p:spTree>
    <p:extLst>
      <p:ext uri="{BB962C8B-B14F-4D97-AF65-F5344CB8AC3E}">
        <p14:creationId xmlns:p14="http://schemas.microsoft.com/office/powerpoint/2010/main" val="21273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surface function</a:t>
            </a:r>
            <a:r>
              <a:rPr lang="en-US" baseline="0" dirty="0"/>
              <a:t> acts as the initial or final condition to the Hamilton-Jacobi PDE, which can be numerically solved forward or backward in time, as shown by the gray function. The PDE is derived from the dynamic programming principle, and the reachable set is computed by recursively determining which new states can reach the states already in the reachable set</a:t>
            </a:r>
          </a:p>
          <a:p>
            <a:endParaRPr lang="en-US" baseline="0" dirty="0"/>
          </a:p>
          <a:p>
            <a:r>
              <a:rPr lang="en-US" baseline="0" dirty="0"/>
              <a:t>The Hamiltonian depends on the system dynamics, role of the control, whether the control aims to drive the system towards or away from the target, and role of the disturbance. The details are not important in understanding the rest of the talk, but I’d be happy to talk more about them offline.</a:t>
            </a:r>
          </a:p>
          <a:p>
            <a:endParaRPr lang="en-US" baseline="0" dirty="0"/>
          </a:p>
          <a:p>
            <a:r>
              <a:rPr lang="en-US" baseline="0" dirty="0"/>
              <a:t>1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10</a:t>
            </a:fld>
            <a:endParaRPr lang="en-US"/>
          </a:p>
        </p:txBody>
      </p:sp>
    </p:spTree>
    <p:extLst>
      <p:ext uri="{BB962C8B-B14F-4D97-AF65-F5344CB8AC3E}">
        <p14:creationId xmlns:p14="http://schemas.microsoft.com/office/powerpoint/2010/main" val="955848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29A5C3-66CD-4F0B-8C03-1146435A2B78}" type="datetimeFigureOut">
              <a:rPr lang="en-US" smtClean="0"/>
              <a:t>16/11/07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29126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16/11/07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366567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16/11/07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244684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16/11/07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55063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29A5C3-66CD-4F0B-8C03-1146435A2B78}" type="datetimeFigureOut">
              <a:rPr lang="en-US" smtClean="0"/>
              <a:t>16/11/07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1039985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29A5C3-66CD-4F0B-8C03-1146435A2B78}" type="datetimeFigureOut">
              <a:rPr lang="en-US" smtClean="0"/>
              <a:t>16/11/07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50877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29A5C3-66CD-4F0B-8C03-1146435A2B78}" type="datetimeFigureOut">
              <a:rPr lang="en-US" smtClean="0"/>
              <a:t>16/11/07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55402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29A5C3-66CD-4F0B-8C03-1146435A2B78}" type="datetimeFigureOut">
              <a:rPr lang="en-US" smtClean="0"/>
              <a:t>16/11/07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291556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29A5C3-66CD-4F0B-8C03-1146435A2B78}" type="datetimeFigureOut">
              <a:rPr lang="en-US" smtClean="0"/>
              <a:t>16/11/07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2221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29A5C3-66CD-4F0B-8C03-1146435A2B78}" type="datetimeFigureOut">
              <a:rPr lang="en-US" smtClean="0"/>
              <a:t>16/11/07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234891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29A5C3-66CD-4F0B-8C03-1146435A2B78}" type="datetimeFigureOut">
              <a:rPr lang="en-US" smtClean="0"/>
              <a:t>16/11/07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45475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9A5C3-66CD-4F0B-8C03-1146435A2B78}" type="datetimeFigureOut">
              <a:rPr lang="en-US" smtClean="0"/>
              <a:t>16/11/07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E825E-054E-47AD-9C8B-A1D8DBC2A50A}" type="slidenum">
              <a:rPr lang="en-US" smtClean="0"/>
              <a:t>‹#›</a:t>
            </a:fld>
            <a:endParaRPr lang="en-US"/>
          </a:p>
        </p:txBody>
      </p:sp>
    </p:spTree>
    <p:extLst>
      <p:ext uri="{BB962C8B-B14F-4D97-AF65-F5344CB8AC3E}">
        <p14:creationId xmlns:p14="http://schemas.microsoft.com/office/powerpoint/2010/main" val="2851449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7.em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7.png"/><Relationship Id="rId4"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1.emf"/><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UAV Platoons and Air Highways</a:t>
            </a:r>
          </a:p>
        </p:txBody>
      </p:sp>
      <p:sp>
        <p:nvSpPr>
          <p:cNvPr id="3" name="Subtitle 2"/>
          <p:cNvSpPr>
            <a:spLocks noGrp="1"/>
          </p:cNvSpPr>
          <p:nvPr>
            <p:ph type="subTitle" idx="1"/>
          </p:nvPr>
        </p:nvSpPr>
        <p:spPr/>
        <p:txBody>
          <a:bodyPr>
            <a:normAutofit/>
          </a:bodyPr>
          <a:lstStyle/>
          <a:p>
            <a:r>
              <a:rPr lang="en-US" dirty="0"/>
              <a:t>Mo Chen, Frank Jiang, Claire J. Tomlin</a:t>
            </a:r>
          </a:p>
          <a:p>
            <a:r>
              <a:rPr lang="en-US" dirty="0"/>
              <a:t>Hybrid Systems Lab, Department of EECS, UC Berkeley</a:t>
            </a:r>
          </a:p>
          <a:p>
            <a:r>
              <a:rPr lang="en-US" dirty="0"/>
              <a:t>In collaboration with NASA Ames Research Center</a:t>
            </a:r>
          </a:p>
        </p:txBody>
      </p:sp>
      <p:pic>
        <p:nvPicPr>
          <p:cNvPr id="4" name="Picture 2" descr="Image result for nasa ame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2809" y="4637613"/>
            <a:ext cx="221038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uc berkeley logo"/>
          <p:cNvPicPr>
            <a:picLocks noChangeAspect="1" noChangeArrowheads="1"/>
          </p:cNvPicPr>
          <p:nvPr/>
        </p:nvPicPr>
        <p:blipFill>
          <a:blip r:embed="rId3">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876859" y="463761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90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p:txBody>
              <a:bodyPr>
                <a:normAutofit/>
              </a:bodyPr>
              <a:lstStyle/>
              <a:p>
                <a:r>
                  <a:rPr lang="en-US" dirty="0"/>
                  <a:t>Hamilton-Jacobi PDE:</a:t>
                </a:r>
              </a:p>
              <a:p>
                <a:pPr lvl="1"/>
                <a:r>
                  <a:rPr lang="en-US" dirty="0"/>
                  <a:t>Based on the dynamic programming principle: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𝑢</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𝑑</m:t>
                                          </m:r>
                                        </m:lim>
                                      </m:limLow>
                                    </m:fName>
                                    <m:e>
                                      <m:r>
                                        <a:rPr lang="en-US" b="0" i="0"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e>
                                  </m:func>
                                </m:e>
                              </m:func>
                            </m:e>
                          </m:d>
                        </m:e>
                      </m:func>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7F8986A2-6907-4724-8361-41F153FBF5D1}" type="slidenum">
              <a:rPr lang="en-US" smtClean="0"/>
              <a:t>10</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8501" y="4072693"/>
            <a:ext cx="3609322" cy="263658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5950" y="3851766"/>
            <a:ext cx="3026530" cy="2947205"/>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314" b="1"/>
          <a:stretch/>
        </p:blipFill>
        <p:spPr>
          <a:xfrm>
            <a:off x="513460" y="4133921"/>
            <a:ext cx="2430000" cy="2382893"/>
          </a:xfrm>
          <a:prstGeom prst="rect">
            <a:avLst/>
          </a:prstGeom>
        </p:spPr>
      </p:pic>
      <p:sp>
        <p:nvSpPr>
          <p:cNvPr id="5" name="Arrow: Down 4"/>
          <p:cNvSpPr/>
          <p:nvPr/>
        </p:nvSpPr>
        <p:spPr>
          <a:xfrm rot="4169388">
            <a:off x="3743468" y="2845855"/>
            <a:ext cx="316937" cy="2378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p:cNvSpPr/>
          <p:nvPr/>
        </p:nvSpPr>
        <p:spPr>
          <a:xfrm rot="20199079">
            <a:off x="3982289" y="3294502"/>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rot="16200000">
            <a:off x="3411025" y="4642154"/>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p:cNvSpPr/>
          <p:nvPr/>
        </p:nvSpPr>
        <p:spPr>
          <a:xfrm rot="16200000">
            <a:off x="7770468" y="4642154"/>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8623337" y="3470065"/>
                <a:ext cx="2509533" cy="646331"/>
              </a:xfrm>
              <a:prstGeom prst="rect">
                <a:avLst/>
              </a:prstGeom>
            </p:spPr>
            <p:txBody>
              <a:bodyPr wrap="none">
                <a:spAutoFit/>
              </a:bodyPr>
              <a:lstStyle/>
              <a:p>
                <a:r>
                  <a:rPr lang="en-US" b="0" dirty="0"/>
                  <a:t>Reachable set: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8623337" y="3470065"/>
                <a:ext cx="2509533" cy="646331"/>
              </a:xfrm>
              <a:prstGeom prst="rect">
                <a:avLst/>
              </a:prstGeom>
              <a:blipFill>
                <a:blip r:embed="rId7"/>
                <a:stretch>
                  <a:fillRect l="-2190" t="-4717"/>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l="21024" t="-700" r="17594" b="9185"/>
          <a:stretch/>
        </p:blipFill>
        <p:spPr>
          <a:xfrm>
            <a:off x="10291300" y="1601293"/>
            <a:ext cx="1561953" cy="1701082"/>
          </a:xfrm>
          <a:prstGeom prst="rect">
            <a:avLst/>
          </a:prstGeom>
        </p:spPr>
      </p:pic>
      <p:grpSp>
        <p:nvGrpSpPr>
          <p:cNvPr id="45" name="Group 44"/>
          <p:cNvGrpSpPr/>
          <p:nvPr/>
        </p:nvGrpSpPr>
        <p:grpSpPr>
          <a:xfrm>
            <a:off x="10067731" y="1601293"/>
            <a:ext cx="1804571" cy="1728822"/>
            <a:chOff x="10048682" y="1601293"/>
            <a:chExt cx="1804571" cy="1728822"/>
          </a:xfrm>
        </p:grpSpPr>
        <p:sp>
          <p:nvSpPr>
            <p:cNvPr id="8" name="Oval 7"/>
            <p:cNvSpPr/>
            <p:nvPr/>
          </p:nvSpPr>
          <p:spPr>
            <a:xfrm>
              <a:off x="10048682" y="1601293"/>
              <a:ext cx="1804571" cy="1728822"/>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7" name="Connector: Curved 16"/>
            <p:cNvCxnSpPr/>
            <p:nvPr/>
          </p:nvCxnSpPr>
          <p:spPr>
            <a:xfrm>
              <a:off x="10320465" y="1946690"/>
              <a:ext cx="154321" cy="131932"/>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18" name="Oval 17"/>
            <p:cNvSpPr/>
            <p:nvPr/>
          </p:nvSpPr>
          <p:spPr>
            <a:xfrm>
              <a:off x="10255895" y="188177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4" name="Connector: Curved 23"/>
            <p:cNvCxnSpPr>
              <a:stCxn id="25" idx="6"/>
              <a:endCxn id="15" idx="1"/>
            </p:cNvCxnSpPr>
            <p:nvPr/>
          </p:nvCxnSpPr>
          <p:spPr>
            <a:xfrm>
              <a:off x="10189709" y="2424710"/>
              <a:ext cx="101591" cy="27124"/>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25" name="Oval 24"/>
            <p:cNvSpPr/>
            <p:nvPr/>
          </p:nvSpPr>
          <p:spPr>
            <a:xfrm>
              <a:off x="10098269" y="2378990"/>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Connector: Curved 27"/>
            <p:cNvCxnSpPr/>
            <p:nvPr/>
          </p:nvCxnSpPr>
          <p:spPr>
            <a:xfrm flipV="1">
              <a:off x="10266056" y="2799534"/>
              <a:ext cx="128461" cy="64918"/>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29" name="Oval 28"/>
            <p:cNvSpPr/>
            <p:nvPr/>
          </p:nvSpPr>
          <p:spPr>
            <a:xfrm>
              <a:off x="10181010" y="2807747"/>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6" name="Group 45"/>
          <p:cNvGrpSpPr/>
          <p:nvPr/>
        </p:nvGrpSpPr>
        <p:grpSpPr>
          <a:xfrm>
            <a:off x="9667950" y="1516412"/>
            <a:ext cx="2249873" cy="1900474"/>
            <a:chOff x="9667950" y="1502123"/>
            <a:chExt cx="2249873" cy="1900474"/>
          </a:xfrm>
        </p:grpSpPr>
        <p:sp>
          <p:nvSpPr>
            <p:cNvPr id="31" name="Oval 30"/>
            <p:cNvSpPr/>
            <p:nvPr/>
          </p:nvSpPr>
          <p:spPr>
            <a:xfrm>
              <a:off x="9667950" y="1502123"/>
              <a:ext cx="2249873" cy="1900474"/>
            </a:xfrm>
            <a:prstGeom prst="ellipse">
              <a:avLst/>
            </a:prstGeom>
            <a:noFill/>
            <a:ln w="38100">
              <a:solidFill>
                <a:schemeClr val="accent6"/>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3" name="Connector: Curved 32"/>
            <p:cNvCxnSpPr/>
            <p:nvPr/>
          </p:nvCxnSpPr>
          <p:spPr>
            <a:xfrm>
              <a:off x="10026689" y="1881048"/>
              <a:ext cx="154321" cy="131932"/>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4" name="Oval 33"/>
            <p:cNvSpPr/>
            <p:nvPr/>
          </p:nvSpPr>
          <p:spPr>
            <a:xfrm>
              <a:off x="9962119" y="1816130"/>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6" name="Connector: Curved 35"/>
            <p:cNvCxnSpPr>
              <a:stCxn id="37" idx="6"/>
              <a:endCxn id="8" idx="2"/>
            </p:cNvCxnSpPr>
            <p:nvPr/>
          </p:nvCxnSpPr>
          <p:spPr>
            <a:xfrm>
              <a:off x="9784721" y="2419984"/>
              <a:ext cx="283010" cy="45720"/>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7" name="Oval 36"/>
            <p:cNvSpPr/>
            <p:nvPr/>
          </p:nvSpPr>
          <p:spPr>
            <a:xfrm>
              <a:off x="9693281" y="2374264"/>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9" name="Connector: Curved 38"/>
            <p:cNvCxnSpPr/>
            <p:nvPr/>
          </p:nvCxnSpPr>
          <p:spPr>
            <a:xfrm flipV="1">
              <a:off x="10093383" y="2954476"/>
              <a:ext cx="152396" cy="122540"/>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40" name="Oval 39"/>
            <p:cNvSpPr/>
            <p:nvPr/>
          </p:nvSpPr>
          <p:spPr>
            <a:xfrm>
              <a:off x="10008337" y="3020311"/>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6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982" y="3141619"/>
            <a:ext cx="3739595" cy="2331845"/>
          </a:xfrm>
          <a:prstGeom prst="rect">
            <a:avLst/>
          </a:prstGeom>
        </p:spPr>
      </p:pic>
      <p:sp>
        <p:nvSpPr>
          <p:cNvPr id="3" name="Content Placeholder 2"/>
          <p:cNvSpPr>
            <a:spLocks noGrp="1"/>
          </p:cNvSpPr>
          <p:nvPr>
            <p:ph idx="1"/>
          </p:nvPr>
        </p:nvSpPr>
        <p:spPr>
          <a:xfrm>
            <a:off x="838200" y="1825625"/>
            <a:ext cx="8079297" cy="4351338"/>
          </a:xfrm>
        </p:spPr>
        <p:txBody>
          <a:bodyPr/>
          <a:lstStyle/>
          <a:p>
            <a:r>
              <a:rPr lang="en-US" dirty="0"/>
              <a:t>Pairwise collision avoidance </a:t>
            </a:r>
            <a:r>
              <a:rPr lang="en-US" baseline="30000" dirty="0"/>
              <a:t>[Mitchell et al. TAC’05]</a:t>
            </a:r>
          </a:p>
          <a:p>
            <a:endParaRPr lang="en-US" dirty="0"/>
          </a:p>
          <a:p>
            <a:r>
              <a:rPr lang="en-US" dirty="0"/>
              <a:t>Automated aerial refueling </a:t>
            </a:r>
            <a:r>
              <a:rPr lang="en-US" baseline="30000" dirty="0"/>
              <a:t>[Ding et al. CDC’08]</a:t>
            </a:r>
          </a:p>
          <a:p>
            <a:endParaRPr lang="en-US" dirty="0"/>
          </a:p>
          <a:p>
            <a:r>
              <a:rPr lang="en-US" dirty="0"/>
              <a:t>Aircraft auto-landing </a:t>
            </a:r>
            <a:r>
              <a:rPr lang="en-US" baseline="30000" dirty="0"/>
              <a:t>[</a:t>
            </a:r>
            <a:r>
              <a:rPr lang="en-US" baseline="30000" dirty="0" err="1"/>
              <a:t>Bayen</a:t>
            </a:r>
            <a:r>
              <a:rPr lang="en-US" baseline="30000" dirty="0"/>
              <a:t> et al. JGCD’07] </a:t>
            </a:r>
            <a:r>
              <a:rPr lang="en-US" dirty="0"/>
              <a:t>and aircraft forced landing </a:t>
            </a:r>
            <a:r>
              <a:rPr lang="en-US" baseline="30000" dirty="0"/>
              <a:t>[Coombes et al. JIRS’14]</a:t>
            </a:r>
          </a:p>
          <a:p>
            <a:endParaRPr lang="en-US" dirty="0"/>
          </a:p>
          <a:p>
            <a:r>
              <a:rPr lang="en-US" dirty="0"/>
              <a:t>Evolution of breast cancer cells </a:t>
            </a:r>
            <a:r>
              <a:rPr lang="en-US" baseline="30000" dirty="0"/>
              <a:t>[Yang et al. HSCC’02]</a:t>
            </a:r>
          </a:p>
          <a:p>
            <a:endParaRPr lang="en-US" dirty="0"/>
          </a:p>
        </p:txBody>
      </p:sp>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76749" y="807089"/>
            <a:ext cx="3491829" cy="2037072"/>
          </a:xfrm>
          <a:prstGeom prst="rect">
            <a:avLst/>
          </a:prstGeom>
        </p:spPr>
      </p:pic>
      <p:sp>
        <p:nvSpPr>
          <p:cNvPr id="2" name="Title 1"/>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Reachability for small-scale systems</a:t>
            </a:r>
            <a:endParaRPr lang="en-US" dirty="0"/>
          </a:p>
        </p:txBody>
      </p:sp>
      <p:sp>
        <p:nvSpPr>
          <p:cNvPr id="6" name="Slide Number Placeholder 5"/>
          <p:cNvSpPr>
            <a:spLocks noGrp="1"/>
          </p:cNvSpPr>
          <p:nvPr>
            <p:ph type="sldNum" sz="quarter" idx="12"/>
          </p:nvPr>
        </p:nvSpPr>
        <p:spPr/>
        <p:txBody>
          <a:bodyPr/>
          <a:lstStyle/>
          <a:p>
            <a:fld id="{7F8986A2-6907-4724-8361-41F153FBF5D1}" type="slidenum">
              <a:rPr lang="en-US" smtClean="0"/>
              <a:t>11</a:t>
            </a:fld>
            <a:endParaRPr lang="en-US"/>
          </a:p>
        </p:txBody>
      </p:sp>
    </p:spTree>
    <p:extLst>
      <p:ext uri="{BB962C8B-B14F-4D97-AF65-F5344CB8AC3E}">
        <p14:creationId xmlns:p14="http://schemas.microsoft.com/office/powerpoint/2010/main" val="22957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p:cNvPicPr>
            <a:picLocks/>
          </p:cNvPicPr>
          <p:nvPr/>
        </p:nvPicPr>
        <p:blipFill rotWithShape="1">
          <a:blip r:embed="rId3">
            <a:extLst>
              <a:ext uri="{28A0092B-C50C-407E-A947-70E740481C1C}">
                <a14:useLocalDpi xmlns:a14="http://schemas.microsoft.com/office/drawing/2010/main" val="0"/>
              </a:ext>
            </a:extLst>
          </a:blip>
          <a:srcRect/>
          <a:stretch/>
        </p:blipFill>
        <p:spPr>
          <a:xfrm>
            <a:off x="3413760" y="1690688"/>
            <a:ext cx="5806618" cy="4862512"/>
          </a:xfrm>
          <a:prstGeom prst="rect">
            <a:avLst/>
          </a:prstGeom>
        </p:spPr>
      </p:pic>
      <p:sp>
        <p:nvSpPr>
          <p:cNvPr id="6" name="TextBox 5"/>
          <p:cNvSpPr txBox="1"/>
          <p:nvPr/>
        </p:nvSpPr>
        <p:spPr>
          <a:xfrm>
            <a:off x="3543290" y="5957663"/>
            <a:ext cx="864491" cy="286506"/>
          </a:xfrm>
          <a:prstGeom prst="rect">
            <a:avLst/>
          </a:prstGeom>
          <a:noFill/>
        </p:spPr>
        <p:txBody>
          <a:bodyPr wrap="none" rtlCol="0">
            <a:spAutoFit/>
          </a:bodyPr>
          <a:lstStyle/>
          <a:p>
            <a:r>
              <a:rPr lang="en-US" b="1" dirty="0"/>
              <a:t>1D: </a:t>
            </a:r>
            <a:r>
              <a:rPr lang="en-US" dirty="0"/>
              <a:t>&lt; 0.1s</a:t>
            </a:r>
          </a:p>
        </p:txBody>
      </p:sp>
      <p:cxnSp>
        <p:nvCxnSpPr>
          <p:cNvPr id="7" name="Straight Connector 6"/>
          <p:cNvCxnSpPr/>
          <p:nvPr/>
        </p:nvCxnSpPr>
        <p:spPr>
          <a:xfrm rot="5400000">
            <a:off x="4010287" y="5818566"/>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852271" y="5005935"/>
            <a:ext cx="996304" cy="1142354"/>
            <a:chOff x="4852271" y="5005935"/>
            <a:chExt cx="996304" cy="1142354"/>
          </a:xfrm>
        </p:grpSpPr>
        <p:sp>
          <p:nvSpPr>
            <p:cNvPr id="9" name="TextBox 8"/>
            <p:cNvSpPr txBox="1"/>
            <p:nvPr/>
          </p:nvSpPr>
          <p:spPr>
            <a:xfrm>
              <a:off x="4852271" y="5005935"/>
              <a:ext cx="996304" cy="286506"/>
            </a:xfrm>
            <a:prstGeom prst="rect">
              <a:avLst/>
            </a:prstGeom>
            <a:noFill/>
          </p:spPr>
          <p:txBody>
            <a:bodyPr wrap="none" rtlCol="0">
              <a:spAutoFit/>
            </a:bodyPr>
            <a:lstStyle/>
            <a:p>
              <a:r>
                <a:rPr lang="en-US" b="1" dirty="0"/>
                <a:t>2D: </a:t>
              </a:r>
              <a:r>
                <a:rPr lang="en-US" dirty="0"/>
                <a:t>0.1 – 5s</a:t>
              </a:r>
            </a:p>
          </p:txBody>
        </p:sp>
        <p:cxnSp>
          <p:nvCxnSpPr>
            <p:cNvPr id="11" name="Straight Connector 10"/>
            <p:cNvCxnSpPr/>
            <p:nvPr/>
          </p:nvCxnSpPr>
          <p:spPr>
            <a:xfrm>
              <a:off x="4924820" y="5297083"/>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5350423" y="4872177"/>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5350423" y="5722686"/>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72107" y="5294762"/>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252441" y="4695282"/>
            <a:ext cx="1472859" cy="1548887"/>
            <a:chOff x="6252441" y="4695282"/>
            <a:chExt cx="1472859" cy="1548887"/>
          </a:xfrm>
        </p:grpSpPr>
        <p:cxnSp>
          <p:nvCxnSpPr>
            <p:cNvPr id="17" name="Straight Connector 16"/>
            <p:cNvCxnSpPr/>
            <p:nvPr/>
          </p:nvCxnSpPr>
          <p:spPr>
            <a:xfrm>
              <a:off x="7724069" y="5132867"/>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52441" y="5251096"/>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252442" y="5251097"/>
              <a:ext cx="869430" cy="1418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855870" y="4991001"/>
              <a:ext cx="869430" cy="1418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252441" y="4991003"/>
              <a:ext cx="603429" cy="2600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118177" y="5133359"/>
              <a:ext cx="603429" cy="2600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252442" y="6099852"/>
              <a:ext cx="869430" cy="1418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55870" y="5839756"/>
              <a:ext cx="869430" cy="1418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252441" y="5839758"/>
              <a:ext cx="603429" cy="2600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118177" y="5982114"/>
              <a:ext cx="603429" cy="2600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55870" y="4991001"/>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18177" y="5392963"/>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384299" y="4695282"/>
              <a:ext cx="1337027" cy="286506"/>
            </a:xfrm>
            <a:prstGeom prst="rect">
              <a:avLst/>
            </a:prstGeom>
            <a:noFill/>
          </p:spPr>
          <p:txBody>
            <a:bodyPr wrap="none" rtlCol="0">
              <a:spAutoFit/>
            </a:bodyPr>
            <a:lstStyle/>
            <a:p>
              <a:r>
                <a:rPr lang="en-US" b="1" dirty="0"/>
                <a:t>3D: </a:t>
              </a:r>
              <a:r>
                <a:rPr lang="en-US" dirty="0"/>
                <a:t>0.5 – 10 min</a:t>
              </a:r>
            </a:p>
          </p:txBody>
        </p:sp>
      </p:grpSp>
      <p:grpSp>
        <p:nvGrpSpPr>
          <p:cNvPr id="79" name="Group 78"/>
          <p:cNvGrpSpPr/>
          <p:nvPr/>
        </p:nvGrpSpPr>
        <p:grpSpPr>
          <a:xfrm>
            <a:off x="7256360" y="1693066"/>
            <a:ext cx="1575353" cy="1679630"/>
            <a:chOff x="7256360" y="1693066"/>
            <a:chExt cx="1575353" cy="1679630"/>
          </a:xfrm>
        </p:grpSpPr>
        <p:cxnSp>
          <p:nvCxnSpPr>
            <p:cNvPr id="58" name="Straight Connector 57"/>
            <p:cNvCxnSpPr/>
            <p:nvPr/>
          </p:nvCxnSpPr>
          <p:spPr>
            <a:xfrm>
              <a:off x="8428218" y="2427063"/>
              <a:ext cx="0" cy="4356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696425" y="2487570"/>
              <a:ext cx="0" cy="435629"/>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7696425" y="2354459"/>
              <a:ext cx="732405" cy="205965"/>
              <a:chOff x="1200150" y="1633847"/>
              <a:chExt cx="1898649" cy="518795"/>
            </a:xfrm>
          </p:grpSpPr>
          <p:cxnSp>
            <p:nvCxnSpPr>
              <p:cNvPr id="68" name="Straight Connector 67"/>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7696425" y="2788833"/>
              <a:ext cx="732405" cy="205965"/>
              <a:chOff x="1200150" y="1633847"/>
              <a:chExt cx="1898649" cy="518795"/>
            </a:xfrm>
          </p:grpSpPr>
          <p:cxnSp>
            <p:nvCxnSpPr>
              <p:cNvPr id="64" name="Straight Connector 63"/>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p:nvPr/>
          </p:nvCxnSpPr>
          <p:spPr>
            <a:xfrm>
              <a:off x="7996491" y="2354459"/>
              <a:ext cx="0" cy="4356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126927" y="2560174"/>
              <a:ext cx="0" cy="4356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830396" y="2149375"/>
              <a:ext cx="0" cy="9370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256360" y="2279521"/>
              <a:ext cx="0" cy="937007"/>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7256360" y="1993209"/>
              <a:ext cx="1575353" cy="443017"/>
              <a:chOff x="1200150" y="1633847"/>
              <a:chExt cx="1898649" cy="518795"/>
            </a:xfrm>
          </p:grpSpPr>
          <p:cxnSp>
            <p:nvCxnSpPr>
              <p:cNvPr id="54" name="Straight Connector 53"/>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256360" y="2927519"/>
              <a:ext cx="1575353" cy="443017"/>
              <a:chOff x="1200150" y="1633847"/>
              <a:chExt cx="1898649" cy="518795"/>
            </a:xfrm>
          </p:grpSpPr>
          <p:cxnSp>
            <p:nvCxnSpPr>
              <p:cNvPr id="50" name="Straight Connector 49"/>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a:xfrm>
              <a:off x="7901781" y="1993209"/>
              <a:ext cx="0" cy="9370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182341" y="2435689"/>
              <a:ext cx="0" cy="9370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7904415" y="1993209"/>
              <a:ext cx="92076" cy="361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8426993" y="2147219"/>
              <a:ext cx="403403" cy="279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30945" y="2861437"/>
              <a:ext cx="399451" cy="224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7901781" y="2788833"/>
              <a:ext cx="97437" cy="138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128152" y="2993348"/>
              <a:ext cx="52872" cy="377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58475" y="2924821"/>
              <a:ext cx="437949" cy="289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260311" y="2281933"/>
              <a:ext cx="434797" cy="207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8128152" y="2435689"/>
              <a:ext cx="55414" cy="127185"/>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290585" y="1693066"/>
              <a:ext cx="1434668" cy="286506"/>
            </a:xfrm>
            <a:prstGeom prst="rect">
              <a:avLst/>
            </a:prstGeom>
            <a:noFill/>
          </p:spPr>
          <p:txBody>
            <a:bodyPr wrap="none" rtlCol="0">
              <a:spAutoFit/>
            </a:bodyPr>
            <a:lstStyle/>
            <a:p>
              <a:r>
                <a:rPr lang="en-US" b="1" dirty="0"/>
                <a:t>4D</a:t>
              </a:r>
              <a:r>
                <a:rPr lang="en-US" dirty="0"/>
                <a:t>: 0.5 - 20 hours</a:t>
              </a:r>
            </a:p>
          </p:txBody>
        </p:sp>
      </p:grpSp>
      <p:sp>
        <p:nvSpPr>
          <p:cNvPr id="32" name="Title 31"/>
          <p:cNvSpPr>
            <a:spLocks noGrp="1"/>
          </p:cNvSpPr>
          <p:nvPr>
            <p:ph type="title"/>
          </p:nvPr>
        </p:nvSpPr>
        <p:spPr/>
        <p:txBody>
          <a:bodyPr/>
          <a:lstStyle/>
          <a:p>
            <a:r>
              <a:rPr lang="en-US" dirty="0"/>
              <a:t>Approximate computation times</a:t>
            </a:r>
          </a:p>
        </p:txBody>
      </p:sp>
      <p:sp>
        <p:nvSpPr>
          <p:cNvPr id="77" name="TextBox 76"/>
          <p:cNvSpPr txBox="1"/>
          <p:nvPr/>
        </p:nvSpPr>
        <p:spPr>
          <a:xfrm>
            <a:off x="4965669" y="6445270"/>
            <a:ext cx="3002617" cy="369332"/>
          </a:xfrm>
          <a:prstGeom prst="rect">
            <a:avLst/>
          </a:prstGeom>
          <a:noFill/>
        </p:spPr>
        <p:txBody>
          <a:bodyPr wrap="none" rtlCol="0">
            <a:spAutoFit/>
          </a:bodyPr>
          <a:lstStyle/>
          <a:p>
            <a:r>
              <a:rPr lang="en-US" dirty="0"/>
              <a:t>number of system dimensions</a:t>
            </a:r>
          </a:p>
        </p:txBody>
      </p:sp>
      <p:sp>
        <p:nvSpPr>
          <p:cNvPr id="78" name="TextBox 77"/>
          <p:cNvSpPr txBox="1"/>
          <p:nvPr/>
        </p:nvSpPr>
        <p:spPr>
          <a:xfrm rot="16200000">
            <a:off x="2290656" y="3639509"/>
            <a:ext cx="1868973" cy="369332"/>
          </a:xfrm>
          <a:prstGeom prst="rect">
            <a:avLst/>
          </a:prstGeom>
          <a:noFill/>
        </p:spPr>
        <p:txBody>
          <a:bodyPr wrap="none" rtlCol="0">
            <a:spAutoFit/>
          </a:bodyPr>
          <a:lstStyle/>
          <a:p>
            <a:r>
              <a:rPr lang="en-US" dirty="0"/>
              <a:t>computation time</a:t>
            </a:r>
          </a:p>
        </p:txBody>
      </p:sp>
      <p:sp>
        <p:nvSpPr>
          <p:cNvPr id="3" name="Slide Number Placeholder 2"/>
          <p:cNvSpPr>
            <a:spLocks noGrp="1"/>
          </p:cNvSpPr>
          <p:nvPr>
            <p:ph type="sldNum" sz="quarter" idx="12"/>
          </p:nvPr>
        </p:nvSpPr>
        <p:spPr/>
        <p:txBody>
          <a:bodyPr/>
          <a:lstStyle/>
          <a:p>
            <a:fld id="{7F8986A2-6907-4724-8361-41F153FBF5D1}" type="slidenum">
              <a:rPr lang="en-US" smtClean="0"/>
              <a:t>12</a:t>
            </a:fld>
            <a:endParaRPr lang="en-US"/>
          </a:p>
        </p:txBody>
      </p:sp>
    </p:spTree>
    <p:extLst>
      <p:ext uri="{BB962C8B-B14F-4D97-AF65-F5344CB8AC3E}">
        <p14:creationId xmlns:p14="http://schemas.microsoft.com/office/powerpoint/2010/main" val="234979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Relevant current work</a:t>
            </a:r>
          </a:p>
        </p:txBody>
      </p:sp>
      <p:sp>
        <p:nvSpPr>
          <p:cNvPr id="4" name="Content Placeholder 3"/>
          <p:cNvSpPr>
            <a:spLocks noGrp="1"/>
          </p:cNvSpPr>
          <p:nvPr>
            <p:ph idx="1"/>
          </p:nvPr>
        </p:nvSpPr>
        <p:spPr/>
        <p:txBody>
          <a:bodyPr/>
          <a:lstStyle/>
          <a:p>
            <a:r>
              <a:rPr lang="en-US" dirty="0"/>
              <a:t>General system decomposition</a:t>
            </a:r>
          </a:p>
          <a:p>
            <a:endParaRPr lang="en-US" dirty="0"/>
          </a:p>
          <a:p>
            <a:endParaRPr lang="en-US" dirty="0"/>
          </a:p>
          <a:p>
            <a:r>
              <a:rPr lang="en-US" dirty="0"/>
              <a:t>Dynamics involving integrators</a:t>
            </a:r>
          </a:p>
          <a:p>
            <a:endParaRPr lang="en-US" dirty="0"/>
          </a:p>
          <a:p>
            <a:endParaRPr lang="en-US" dirty="0"/>
          </a:p>
          <a:p>
            <a:r>
              <a:rPr lang="en-US" dirty="0"/>
              <a:t>Approximation techniques</a:t>
            </a:r>
          </a:p>
        </p:txBody>
      </p:sp>
    </p:spTree>
    <p:extLst>
      <p:ext uri="{BB962C8B-B14F-4D97-AF65-F5344CB8AC3E}">
        <p14:creationId xmlns:p14="http://schemas.microsoft.com/office/powerpoint/2010/main" val="4171416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5" name="Slide Number Placeholder 4"/>
          <p:cNvSpPr>
            <a:spLocks noGrp="1"/>
          </p:cNvSpPr>
          <p:nvPr>
            <p:ph type="sldNum" sz="quarter" idx="12"/>
          </p:nvPr>
        </p:nvSpPr>
        <p:spPr/>
        <p:txBody>
          <a:bodyPr/>
          <a:lstStyle/>
          <a:p>
            <a:fld id="{7F8986A2-6907-4724-8361-41F153FBF5D1}" type="slidenum">
              <a:rPr lang="en-US" smtClean="0"/>
              <a:t>14</a:t>
            </a:fld>
            <a:endParaRPr lang="en-US"/>
          </a:p>
        </p:txBody>
      </p:sp>
      <p:sp>
        <p:nvSpPr>
          <p:cNvPr id="4" name="TextBox 3"/>
          <p:cNvSpPr txBox="1"/>
          <p:nvPr/>
        </p:nvSpPr>
        <p:spPr>
          <a:xfrm>
            <a:off x="543295" y="2679326"/>
            <a:ext cx="4329418" cy="1687890"/>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dirty="0"/>
              <a:t>Safety-critical</a:t>
            </a:r>
          </a:p>
          <a:p>
            <a:pPr marL="285750" indent="-285750">
              <a:buFont typeface="Arial" panose="020B0604020202020204" pitchFamily="34" charset="0"/>
              <a:buChar char="•"/>
            </a:pPr>
            <a:r>
              <a:rPr lang="en-US" dirty="0"/>
              <a:t>Complex environment</a:t>
            </a:r>
          </a:p>
          <a:p>
            <a:pPr marL="285750" indent="-285750">
              <a:buFont typeface="Arial" panose="020B0604020202020204" pitchFamily="34" charset="0"/>
              <a:buChar char="•"/>
            </a:pPr>
            <a:r>
              <a:rPr lang="en-US" dirty="0"/>
              <a:t>Continuous-time and nonlinear system dynamics</a:t>
            </a:r>
          </a:p>
        </p:txBody>
      </p:sp>
      <p:sp>
        <p:nvSpPr>
          <p:cNvPr id="6" name="Rectangle 5"/>
          <p:cNvSpPr/>
          <p:nvPr/>
        </p:nvSpPr>
        <p:spPr>
          <a:xfrm>
            <a:off x="5067096" y="1717474"/>
            <a:ext cx="205780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dirty="0"/>
              <a:t>Unmanned airspace</a:t>
            </a:r>
          </a:p>
        </p:txBody>
      </p:sp>
      <p:sp>
        <p:nvSpPr>
          <p:cNvPr id="8" name="Arrow: Right 7"/>
          <p:cNvSpPr/>
          <p:nvPr/>
        </p:nvSpPr>
        <p:spPr>
          <a:xfrm rot="19489576">
            <a:off x="4397023" y="2366083"/>
            <a:ext cx="951380"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rot="13142344">
            <a:off x="6821992" y="2340203"/>
            <a:ext cx="935901"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6312" y="461963"/>
            <a:ext cx="4069277" cy="1827193"/>
          </a:xfrm>
          <a:prstGeom prst="cloudCallout">
            <a:avLst>
              <a:gd name="adj1" fmla="val -64393"/>
              <a:gd name="adj2" fmla="val 22729"/>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US" dirty="0"/>
              <a:t>Communication</a:t>
            </a:r>
          </a:p>
          <a:p>
            <a:pPr marL="285750" indent="-285750">
              <a:buFont typeface="Arial" panose="020B0604020202020204" pitchFamily="34" charset="0"/>
              <a:buChar char="•"/>
            </a:pPr>
            <a:r>
              <a:rPr lang="en-US" dirty="0"/>
              <a:t>Security and privacy</a:t>
            </a:r>
          </a:p>
          <a:p>
            <a:pPr marL="285750" indent="-285750">
              <a:buFont typeface="Arial" panose="020B0604020202020204" pitchFamily="34" charset="0"/>
              <a:buChar char="•"/>
            </a:pPr>
            <a:r>
              <a:rPr lang="en-US" dirty="0"/>
              <a:t>Public acceptance</a:t>
            </a:r>
          </a:p>
          <a:p>
            <a:pPr marL="285750" indent="-285750">
              <a:buFont typeface="Arial" panose="020B0604020202020204" pitchFamily="34" charset="0"/>
              <a:buChar char="•"/>
            </a:pPr>
            <a:r>
              <a:rPr lang="en-US" dirty="0"/>
              <a:t>Other challenges</a:t>
            </a:r>
          </a:p>
        </p:txBody>
      </p:sp>
      <p:sp>
        <p:nvSpPr>
          <p:cNvPr id="9" name="TextBox 8"/>
          <p:cNvSpPr txBox="1"/>
          <p:nvPr/>
        </p:nvSpPr>
        <p:spPr>
          <a:xfrm>
            <a:off x="491338" y="5130111"/>
            <a:ext cx="4433332"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Hamilton-Jacobi reachability analysis</a:t>
            </a:r>
          </a:p>
        </p:txBody>
      </p:sp>
      <p:sp>
        <p:nvSpPr>
          <p:cNvPr id="14" name="TextBox 13"/>
          <p:cNvSpPr txBox="1"/>
          <p:nvPr/>
        </p:nvSpPr>
        <p:spPr>
          <a:xfrm>
            <a:off x="6642889" y="5130111"/>
            <a:ext cx="3832920"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UAV platoons and air highways</a:t>
            </a:r>
          </a:p>
        </p:txBody>
      </p:sp>
      <p:sp>
        <p:nvSpPr>
          <p:cNvPr id="15" name="Arrow: Right 14"/>
          <p:cNvSpPr/>
          <p:nvPr/>
        </p:nvSpPr>
        <p:spPr>
          <a:xfrm rot="16200000">
            <a:off x="2385270" y="4572495"/>
            <a:ext cx="645467"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rot="16200000">
            <a:off x="8077762" y="4282445"/>
            <a:ext cx="1065678"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14286" y="3075882"/>
            <a:ext cx="3408765" cy="519351"/>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ctr">
              <a:buFont typeface="Arial" panose="020B0604020202020204" pitchFamily="34" charset="0"/>
              <a:buChar char="•"/>
            </a:pPr>
            <a:r>
              <a:rPr lang="en-US" dirty="0"/>
              <a:t>Large-scale system</a:t>
            </a:r>
          </a:p>
        </p:txBody>
      </p:sp>
    </p:spTree>
    <p:extLst>
      <p:ext uri="{BB962C8B-B14F-4D97-AF65-F5344CB8AC3E}">
        <p14:creationId xmlns:p14="http://schemas.microsoft.com/office/powerpoint/2010/main" val="283754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0"/>
                                  </p:iterate>
                                  <p:childTnLst>
                                    <p:set>
                                      <p:cBhvr override="childStyle">
                                        <p:cTn id="6" dur="indefinite"/>
                                        <p:tgtEl>
                                          <p:spTgt spid="14"/>
                                        </p:tgtEl>
                                        <p:attrNameLst>
                                          <p:attrName>style.fontWeight</p:attrName>
                                        </p:attrNameLst>
                                      </p:cBhvr>
                                      <p:to>
                                        <p:strVal val="bold"/>
                                      </p:to>
                                    </p:set>
                                  </p:childTnLst>
                                </p:cTn>
                              </p:par>
                              <p:par>
                                <p:cTn id="7" presetID="15" presetClass="emph" presetSubtype="0" grpId="0" nodeType="withEffect">
                                  <p:stCondLst>
                                    <p:cond delay="0"/>
                                  </p:stCondLst>
                                  <p:iterate type="lt">
                                    <p:tmAbs val="0"/>
                                  </p:iterate>
                                  <p:childTnLst>
                                    <p:set>
                                      <p:cBhvr override="childStyle">
                                        <p:cTn id="8" dur="indefinite"/>
                                        <p:tgtEl>
                                          <p:spTgt spid="17"/>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solutions in UASs</a:t>
            </a:r>
          </a:p>
        </p:txBody>
      </p:sp>
      <p:sp>
        <p:nvSpPr>
          <p:cNvPr id="3" name="Content Placeholder 2"/>
          <p:cNvSpPr>
            <a:spLocks noGrp="1"/>
          </p:cNvSpPr>
          <p:nvPr>
            <p:ph idx="1"/>
          </p:nvPr>
        </p:nvSpPr>
        <p:spPr/>
        <p:txBody>
          <a:bodyPr/>
          <a:lstStyle/>
          <a:p>
            <a:r>
              <a:rPr lang="en-US" dirty="0"/>
              <a:t>Primary UTM mantras</a:t>
            </a:r>
            <a:r>
              <a:rPr lang="en-US" baseline="30000" dirty="0"/>
              <a:t>[1]</a:t>
            </a:r>
          </a:p>
          <a:p>
            <a:pPr lvl="1"/>
            <a:r>
              <a:rPr lang="en-US" dirty="0"/>
              <a:t>“Flexibility where possible and structure where necessary”</a:t>
            </a:r>
          </a:p>
          <a:p>
            <a:pPr lvl="1"/>
            <a:r>
              <a:rPr lang="en-US" dirty="0"/>
              <a:t>“Geographic needs and use cases determine airspace performance requirements”</a:t>
            </a:r>
          </a:p>
          <a:p>
            <a:endParaRPr lang="en-US" dirty="0"/>
          </a:p>
          <a:p>
            <a:r>
              <a:rPr lang="en-US" dirty="0"/>
              <a:t>Enable the use of methods for small-scale systems</a:t>
            </a:r>
          </a:p>
          <a:p>
            <a:endParaRPr lang="en-US" dirty="0"/>
          </a:p>
          <a:p>
            <a:r>
              <a:rPr lang="en-US" dirty="0"/>
              <a:t>Facilitate human participation</a:t>
            </a:r>
          </a:p>
        </p:txBody>
      </p:sp>
      <p:sp>
        <p:nvSpPr>
          <p:cNvPr id="5" name="TextBox 4"/>
          <p:cNvSpPr txBox="1"/>
          <p:nvPr/>
        </p:nvSpPr>
        <p:spPr>
          <a:xfrm>
            <a:off x="0" y="6374547"/>
            <a:ext cx="11528776" cy="461665"/>
          </a:xfrm>
          <a:prstGeom prst="rect">
            <a:avLst/>
          </a:prstGeom>
          <a:noFill/>
        </p:spPr>
        <p:txBody>
          <a:bodyPr wrap="square" rtlCol="0">
            <a:spAutoFit/>
          </a:bodyPr>
          <a:lstStyle/>
          <a:p>
            <a:r>
              <a:rPr lang="en-US" sz="1200" dirty="0">
                <a:effectLst/>
              </a:rPr>
              <a:t>[1] T. </a:t>
            </a:r>
            <a:r>
              <a:rPr lang="en-US" sz="1200" dirty="0" err="1">
                <a:effectLst/>
              </a:rPr>
              <a:t>Prevot</a:t>
            </a:r>
            <a:r>
              <a:rPr lang="en-US" sz="1200" dirty="0">
                <a:effectLst/>
              </a:rPr>
              <a:t>, J. Rios, P. </a:t>
            </a:r>
            <a:r>
              <a:rPr lang="en-US" sz="1200" dirty="0" err="1">
                <a:effectLst/>
              </a:rPr>
              <a:t>Kopardekar</a:t>
            </a:r>
            <a:r>
              <a:rPr lang="en-US" sz="1200" dirty="0">
                <a:effectLst/>
              </a:rPr>
              <a:t>, J. E. Robinson III, M. Johnson, and J. Jung, “UAS Traffic Management (UTM) Concept of Operations to Safely Enable Low Altitude Flight Operations,” in </a:t>
            </a:r>
            <a:r>
              <a:rPr lang="en-US" sz="1200" i="1" dirty="0">
                <a:effectLst/>
              </a:rPr>
              <a:t>16th AIAA Aviation Technology, Integration, and Operations Conference</a:t>
            </a:r>
            <a:r>
              <a:rPr lang="en-US" sz="1200" dirty="0">
                <a:effectLst/>
              </a:rPr>
              <a:t>, 2016.</a:t>
            </a:r>
            <a:endParaRPr lang="en-US" sz="1200" dirty="0"/>
          </a:p>
        </p:txBody>
      </p:sp>
      <p:pic>
        <p:nvPicPr>
          <p:cNvPr id="6" name="Picture 2" descr="Image result for nasa ame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2352" y="1888272"/>
            <a:ext cx="2105729" cy="174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3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555" t="1357" b="4852"/>
          <a:stretch/>
        </p:blipFill>
        <p:spPr>
          <a:xfrm>
            <a:off x="9210082" y="3556030"/>
            <a:ext cx="2740486" cy="2743200"/>
          </a:xfrm>
          <a:prstGeom prst="rect">
            <a:avLst/>
          </a:prstGeom>
        </p:spPr>
      </p:pic>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dirty="0"/>
              <a:t>Geographic map </a:t>
            </a:r>
            <a:r>
              <a:rPr lang="en-US" dirty="0">
                <a:sym typeface="Wingdings" panose="05000000000000000000" pitchFamily="2" charset="2"/>
              </a:rPr>
              <a:t> c</a:t>
            </a:r>
            <a:r>
              <a:rPr lang="en-US" dirty="0"/>
              <a:t>ost map</a:t>
            </a:r>
          </a:p>
          <a:p>
            <a:pPr marL="514350" indent="-514350">
              <a:buFont typeface="+mj-lt"/>
              <a:buAutoNum type="arabicPeriod"/>
            </a:pPr>
            <a:r>
              <a:rPr lang="en-US" dirty="0">
                <a:sym typeface="Wingdings" panose="05000000000000000000" pitchFamily="2" charset="2"/>
              </a:rPr>
              <a:t>Cost map  optimal paths</a:t>
            </a:r>
          </a:p>
          <a:p>
            <a:pPr marL="514350" indent="-514350">
              <a:buFont typeface="+mj-lt"/>
              <a:buAutoNum type="arabicPeriod"/>
            </a:pPr>
            <a:r>
              <a:rPr lang="en-US" dirty="0">
                <a:sym typeface="Wingdings" panose="05000000000000000000" pitchFamily="2" charset="2"/>
              </a:rPr>
              <a:t>Optimal paths  air highways</a:t>
            </a:r>
            <a:endParaRPr lang="en-US" dirty="0"/>
          </a:p>
          <a:p>
            <a:pPr lvl="1"/>
            <a:endParaRPr lang="en-US" dirty="0"/>
          </a:p>
          <a:p>
            <a:pPr lvl="1"/>
            <a:endParaRPr lang="en-US" dirty="0"/>
          </a:p>
          <a:p>
            <a:endParaRPr lang="en-US"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3176843" y="3556030"/>
            <a:ext cx="2732132" cy="27432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604" b="2041"/>
          <a:stretch/>
        </p:blipFill>
        <p:spPr>
          <a:xfrm>
            <a:off x="175865" y="3556030"/>
            <a:ext cx="2733640" cy="274320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21990" t="3809" b="4762"/>
          <a:stretch/>
        </p:blipFill>
        <p:spPr>
          <a:xfrm>
            <a:off x="6176313" y="3556030"/>
            <a:ext cx="2766431" cy="2743200"/>
          </a:xfrm>
          <a:prstGeom prst="rect">
            <a:avLst/>
          </a:prstGeom>
        </p:spPr>
      </p:pic>
      <p:sp>
        <p:nvSpPr>
          <p:cNvPr id="5" name="Slide Number Placeholder 4"/>
          <p:cNvSpPr>
            <a:spLocks noGrp="1"/>
          </p:cNvSpPr>
          <p:nvPr>
            <p:ph type="sldNum" sz="quarter" idx="12"/>
          </p:nvPr>
        </p:nvSpPr>
        <p:spPr>
          <a:xfrm>
            <a:off x="8610600" y="6362649"/>
            <a:ext cx="2743200" cy="365125"/>
          </a:xfrm>
        </p:spPr>
        <p:txBody>
          <a:bodyPr/>
          <a:lstStyle/>
          <a:p>
            <a:fld id="{7F8986A2-6907-4724-8361-41F153FBF5D1}" type="slidenum">
              <a:rPr lang="en-US" smtClean="0"/>
              <a:t>16</a:t>
            </a:fld>
            <a:endParaRPr lang="en-US"/>
          </a:p>
        </p:txBody>
      </p:sp>
      <p:sp>
        <p:nvSpPr>
          <p:cNvPr id="4" name="Arrow: Right 3"/>
          <p:cNvSpPr/>
          <p:nvPr/>
        </p:nvSpPr>
        <p:spPr>
          <a:xfrm>
            <a:off x="2558642"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a:off x="5521353"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a:off x="8467741"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49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dirty="0"/>
                  <a:t>Geographic map </a:t>
                </a:r>
                <a:r>
                  <a:rPr lang="en-US" dirty="0">
                    <a:sym typeface="Wingdings" panose="05000000000000000000" pitchFamily="2" charset="2"/>
                  </a:rPr>
                  <a:t> </a:t>
                </a:r>
                <a:r>
                  <a:rPr lang="en-US" dirty="0"/>
                  <a:t>Cost map: </a:t>
                </a:r>
                <a14:m>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lvl="1"/>
                <a:r>
                  <a:rPr lang="en-US" dirty="0"/>
                  <a:t>Overall cost of flying over a location</a:t>
                </a:r>
              </a:p>
              <a:p>
                <a:pPr lvl="1"/>
                <a:r>
                  <a:rPr lang="en-US" dirty="0"/>
                  <a:t>Cost of accidents, noise pollution, interference with air traffic</a:t>
                </a:r>
              </a:p>
              <a:p>
                <a:pPr lvl="1"/>
                <a:r>
                  <a:rPr lang="en-US" dirty="0"/>
                  <a:t>Example: airports &gt; highly populated areas &gt; lowly populated areas &gt; water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661"/>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7938635" y="3405890"/>
            <a:ext cx="3415165" cy="34290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604" b="2041"/>
          <a:stretch/>
        </p:blipFill>
        <p:spPr>
          <a:xfrm>
            <a:off x="838200" y="3405890"/>
            <a:ext cx="3417050" cy="3429000"/>
          </a:xfrm>
          <a:prstGeom prst="rect">
            <a:avLst/>
          </a:prstGeom>
        </p:spPr>
      </p:pic>
      <p:sp>
        <p:nvSpPr>
          <p:cNvPr id="5" name="Slide Number Placeholder 4"/>
          <p:cNvSpPr>
            <a:spLocks noGrp="1"/>
          </p:cNvSpPr>
          <p:nvPr>
            <p:ph type="sldNum" sz="quarter" idx="12"/>
          </p:nvPr>
        </p:nvSpPr>
        <p:spPr/>
        <p:txBody>
          <a:bodyPr/>
          <a:lstStyle/>
          <a:p>
            <a:fld id="{7F8986A2-6907-4724-8361-41F153FBF5D1}" type="slidenum">
              <a:rPr lang="en-US" smtClean="0"/>
              <a:t>17</a:t>
            </a:fld>
            <a:endParaRPr lang="en-US"/>
          </a:p>
        </p:txBody>
      </p:sp>
    </p:spTree>
    <p:extLst>
      <p:ext uri="{BB962C8B-B14F-4D97-AF65-F5344CB8AC3E}">
        <p14:creationId xmlns:p14="http://schemas.microsoft.com/office/powerpoint/2010/main" val="117588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startAt="2"/>
                </a:pPr>
                <a:r>
                  <a:rPr lang="en-US" dirty="0">
                    <a:sym typeface="Wingdings" panose="05000000000000000000" pitchFamily="2" charset="2"/>
                  </a:rPr>
                  <a:t>Cost map  optimal paths</a:t>
                </a:r>
              </a:p>
              <a:p>
                <a:pPr lvl="1"/>
                <a:r>
                  <a:rPr lang="en-US" dirty="0"/>
                  <a:t>Choose any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as origin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=0</m:t>
                    </m:r>
                  </m:oMath>
                </a14:m>
                <a:endParaRPr lang="en-US" dirty="0"/>
              </a:p>
              <a:p>
                <a:pPr lvl="1"/>
                <a:r>
                  <a:rPr lang="en-US" dirty="0"/>
                  <a:t>Solve: </a:t>
                </a:r>
                <a14:m>
                  <m:oMath xmlns:m="http://schemas.openxmlformats.org/officeDocument/2006/math">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gradient descent gives optimal paths</a:t>
                </a:r>
              </a:p>
              <a:p>
                <a:pPr lvl="1"/>
                <a:r>
                  <a:rPr lang="en-US" dirty="0"/>
                  <a:t>Naturally-emerging trunk and branch routes that avoid high-cost regions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661"/>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838200" y="3429000"/>
            <a:ext cx="3415165" cy="342900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1990" t="3809" b="4762"/>
          <a:stretch/>
        </p:blipFill>
        <p:spPr>
          <a:xfrm>
            <a:off x="7895761" y="3429000"/>
            <a:ext cx="3458039" cy="3429000"/>
          </a:xfrm>
          <a:prstGeom prst="rect">
            <a:avLst/>
          </a:prstGeom>
        </p:spPr>
      </p:pic>
      <p:sp>
        <p:nvSpPr>
          <p:cNvPr id="5" name="Slide Number Placeholder 4"/>
          <p:cNvSpPr>
            <a:spLocks noGrp="1"/>
          </p:cNvSpPr>
          <p:nvPr>
            <p:ph type="sldNum" sz="quarter" idx="12"/>
          </p:nvPr>
        </p:nvSpPr>
        <p:spPr/>
        <p:txBody>
          <a:bodyPr/>
          <a:lstStyle/>
          <a:p>
            <a:fld id="{7F8986A2-6907-4724-8361-41F153FBF5D1}" type="slidenum">
              <a:rPr lang="en-US" smtClean="0"/>
              <a:t>18</a:t>
            </a:fld>
            <a:endParaRPr lang="en-US"/>
          </a:p>
        </p:txBody>
      </p:sp>
    </p:spTree>
    <p:extLst>
      <p:ext uri="{BB962C8B-B14F-4D97-AF65-F5344CB8AC3E}">
        <p14:creationId xmlns:p14="http://schemas.microsoft.com/office/powerpoint/2010/main" val="53361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555" t="1357" b="4852"/>
          <a:stretch/>
        </p:blipFill>
        <p:spPr>
          <a:xfrm>
            <a:off x="7928192" y="3360839"/>
            <a:ext cx="3425608" cy="3429000"/>
          </a:xfrm>
          <a:prstGeom prst="rect">
            <a:avLst/>
          </a:prstGeom>
        </p:spPr>
      </p:pic>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startAt="3"/>
            </a:pPr>
            <a:r>
              <a:rPr lang="en-US" dirty="0">
                <a:sym typeface="Wingdings" panose="05000000000000000000" pitchFamily="2" charset="2"/>
              </a:rPr>
              <a:t>Optimal paths  air highways</a:t>
            </a:r>
          </a:p>
          <a:p>
            <a:pPr lvl="1"/>
            <a:r>
              <a:rPr lang="en-US" dirty="0">
                <a:sym typeface="Wingdings" panose="05000000000000000000" pitchFamily="2" charset="2"/>
              </a:rPr>
              <a:t>Post-process optimal paths to obtain straight line segments</a:t>
            </a:r>
            <a:endParaRPr lang="en-US" dirty="0"/>
          </a:p>
          <a:p>
            <a:pPr lvl="1"/>
            <a:r>
              <a:rPr lang="en-US" dirty="0"/>
              <a:t>UAVs fly on air highways in platoons</a:t>
            </a:r>
          </a:p>
          <a:p>
            <a:pPr lvl="1"/>
            <a:endParaRPr lang="en-US" dirty="0"/>
          </a:p>
          <a:p>
            <a:endParaRPr lang="en-US"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1990" t="3809" b="4762"/>
          <a:stretch/>
        </p:blipFill>
        <p:spPr>
          <a:xfrm>
            <a:off x="838200" y="3360839"/>
            <a:ext cx="3458039" cy="3429000"/>
          </a:xfrm>
          <a:prstGeom prst="rect">
            <a:avLst/>
          </a:prstGeom>
        </p:spPr>
      </p:pic>
      <p:sp>
        <p:nvSpPr>
          <p:cNvPr id="5" name="Slide Number Placeholder 4"/>
          <p:cNvSpPr>
            <a:spLocks noGrp="1"/>
          </p:cNvSpPr>
          <p:nvPr>
            <p:ph type="sldNum" sz="quarter" idx="12"/>
          </p:nvPr>
        </p:nvSpPr>
        <p:spPr>
          <a:xfrm>
            <a:off x="8610600" y="6362649"/>
            <a:ext cx="2743200" cy="365125"/>
          </a:xfrm>
        </p:spPr>
        <p:txBody>
          <a:bodyPr/>
          <a:lstStyle/>
          <a:p>
            <a:fld id="{7F8986A2-6907-4724-8361-41F153FBF5D1}" type="slidenum">
              <a:rPr lang="en-US" smtClean="0"/>
              <a:t>19</a:t>
            </a:fld>
            <a:endParaRPr lang="en-US"/>
          </a:p>
        </p:txBody>
      </p:sp>
    </p:spTree>
    <p:extLst>
      <p:ext uri="{BB962C8B-B14F-4D97-AF65-F5344CB8AC3E}">
        <p14:creationId xmlns:p14="http://schemas.microsoft.com/office/powerpoint/2010/main" val="200160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the unmanned airspace</a:t>
            </a:r>
          </a:p>
        </p:txBody>
      </p:sp>
      <p:sp>
        <p:nvSpPr>
          <p:cNvPr id="3" name="Content Placeholder 2"/>
          <p:cNvSpPr>
            <a:spLocks noGrp="1"/>
          </p:cNvSpPr>
          <p:nvPr>
            <p:ph idx="1"/>
          </p:nvPr>
        </p:nvSpPr>
        <p:spPr/>
        <p:txBody>
          <a:bodyPr>
            <a:normAutofit/>
          </a:bodyPr>
          <a:lstStyle/>
          <a:p>
            <a:r>
              <a:rPr lang="en-US" dirty="0"/>
              <a:t>Thousands of unmanned aerial vehicles (UAVs) flying in urban areas</a:t>
            </a:r>
          </a:p>
          <a:p>
            <a:endParaRPr lang="en-US" dirty="0"/>
          </a:p>
          <a:p>
            <a:r>
              <a:rPr lang="en-US" dirty="0"/>
              <a:t>Package delivery, disaster response, videography, other civil applications</a:t>
            </a:r>
          </a:p>
          <a:p>
            <a:endParaRPr lang="en-US" dirty="0"/>
          </a:p>
          <a:p>
            <a:r>
              <a:rPr lang="en-US" dirty="0"/>
              <a:t>Safety for humans, UAVs, other important assets</a:t>
            </a:r>
          </a:p>
          <a:p>
            <a:endParaRPr lang="en-US" dirty="0"/>
          </a:p>
          <a:p>
            <a:endParaRPr lang="en-US" dirty="0"/>
          </a:p>
        </p:txBody>
      </p:sp>
      <p:sp>
        <p:nvSpPr>
          <p:cNvPr id="9" name="Slide Number Placeholder 8"/>
          <p:cNvSpPr>
            <a:spLocks noGrp="1"/>
          </p:cNvSpPr>
          <p:nvPr>
            <p:ph type="sldNum" sz="quarter" idx="12"/>
          </p:nvPr>
        </p:nvSpPr>
        <p:spPr/>
        <p:txBody>
          <a:bodyPr/>
          <a:lstStyle/>
          <a:p>
            <a:fld id="{7F8986A2-6907-4724-8361-41F153FBF5D1}" type="slidenum">
              <a:rPr lang="en-US" smtClean="0"/>
              <a:t>2</a:t>
            </a:fld>
            <a:endParaRPr lang="en-US"/>
          </a:p>
        </p:txBody>
      </p:sp>
      <p:pic>
        <p:nvPicPr>
          <p:cNvPr id="11" name="Picture 10" descr="The Project Wing team is testing automated flight and delivery in rural California."/>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8409644" y="3487795"/>
            <a:ext cx="3300140" cy="22132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9890620" y="2432807"/>
            <a:ext cx="1996405" cy="1433839"/>
            <a:chOff x="6005141" y="4171610"/>
            <a:chExt cx="3333750" cy="2228850"/>
          </a:xfrm>
        </p:grpSpPr>
        <p:pic>
          <p:nvPicPr>
            <p:cNvPr id="12" name="Picture 2" descr="http://hybrid.eecs.berkeley.edu/images/starmac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141" y="4171610"/>
              <a:ext cx="33337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5413" y="5292181"/>
              <a:ext cx="1402858" cy="921449"/>
            </a:xfrm>
            <a:prstGeom prst="rect">
              <a:avLst/>
            </a:prstGeom>
          </p:spPr>
        </p:pic>
      </p:gr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0488" y="4883939"/>
            <a:ext cx="2260034" cy="1530991"/>
          </a:xfrm>
          <a:prstGeom prst="rect">
            <a:avLst/>
          </a:prstGeom>
        </p:spPr>
      </p:pic>
    </p:spTree>
    <p:extLst>
      <p:ext uri="{BB962C8B-B14F-4D97-AF65-F5344CB8AC3E}">
        <p14:creationId xmlns:p14="http://schemas.microsoft.com/office/powerpoint/2010/main" val="333130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r>
              <a:rPr lang="en-US" dirty="0"/>
              <a:t>Off the highway</a:t>
            </a:r>
          </a:p>
          <a:p>
            <a:endParaRPr lang="en-US" dirty="0"/>
          </a:p>
          <a:p>
            <a:r>
              <a:rPr lang="en-US" dirty="0"/>
              <a:t>Suitable level of abstraction</a:t>
            </a:r>
          </a:p>
          <a:p>
            <a:endParaRPr lang="en-US" dirty="0"/>
          </a:p>
          <a:p>
            <a:r>
              <a:rPr lang="en-US" dirty="0"/>
              <a:t>Role of altitude</a:t>
            </a:r>
          </a:p>
          <a:p>
            <a:endParaRPr lang="en-US" dirty="0"/>
          </a:p>
          <a:p>
            <a:r>
              <a:rPr lang="en-US" dirty="0"/>
              <a:t>Highway intersections</a:t>
            </a:r>
          </a:p>
          <a:p>
            <a:endParaRPr lang="en-US" dirty="0"/>
          </a:p>
        </p:txBody>
      </p:sp>
    </p:spTree>
    <p:extLst>
      <p:ext uri="{BB962C8B-B14F-4D97-AF65-F5344CB8AC3E}">
        <p14:creationId xmlns:p14="http://schemas.microsoft.com/office/powerpoint/2010/main" val="3909880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551275" cy="4351338"/>
          </a:xfrm>
        </p:spPr>
        <p:txBody>
          <a:bodyPr>
            <a:normAutofit fontScale="92500"/>
          </a:bodyPr>
          <a:lstStyle/>
          <a:p>
            <a:r>
              <a:rPr lang="en-US" dirty="0"/>
              <a:t>Single-file formation</a:t>
            </a:r>
          </a:p>
          <a:p>
            <a:pPr lvl="1"/>
            <a:r>
              <a:rPr lang="en-US" dirty="0"/>
              <a:t>Reduces likelihood of multiple conflicts</a:t>
            </a:r>
          </a:p>
          <a:p>
            <a:pPr lvl="1"/>
            <a:r>
              <a:rPr lang="en-US" dirty="0"/>
              <a:t>Increases reliability of pairwise collision avoidance</a:t>
            </a:r>
          </a:p>
          <a:p>
            <a:pPr lvl="1"/>
            <a:r>
              <a:rPr lang="en-US" dirty="0"/>
              <a:t>Intuitive to monitor</a:t>
            </a:r>
          </a:p>
          <a:p>
            <a:pPr lvl="1"/>
            <a:endParaRPr lang="en-US" dirty="0"/>
          </a:p>
          <a:p>
            <a:r>
              <a:rPr lang="en-US" dirty="0"/>
              <a:t>Hybrid systems model</a:t>
            </a:r>
          </a:p>
          <a:p>
            <a:pPr lvl="1"/>
            <a:r>
              <a:rPr lang="en-US" dirty="0"/>
              <a:t>Reachability-based mode transitions</a:t>
            </a:r>
          </a:p>
          <a:p>
            <a:pPr lvl="1"/>
            <a:r>
              <a:rPr lang="en-US" dirty="0"/>
              <a:t>Defines all goal-satisfaction controllers</a:t>
            </a:r>
          </a:p>
          <a:p>
            <a:pPr lvl="1"/>
            <a:r>
              <a:rPr lang="en-US" dirty="0"/>
              <a:t>Safety controller wrapped around goal-satisfaction controllers</a:t>
            </a:r>
          </a:p>
          <a:p>
            <a:endParaRPr lang="en-US" dirty="0"/>
          </a:p>
        </p:txBody>
      </p:sp>
      <p:sp>
        <p:nvSpPr>
          <p:cNvPr id="2" name="Title 1"/>
          <p:cNvSpPr>
            <a:spLocks noGrp="1"/>
          </p:cNvSpPr>
          <p:nvPr>
            <p:ph type="title"/>
          </p:nvPr>
        </p:nvSpPr>
        <p:spPr>
          <a:xfrm>
            <a:off x="838200" y="357480"/>
            <a:ext cx="10515600" cy="1325563"/>
          </a:xfrm>
        </p:spPr>
        <p:txBody>
          <a:bodyPr/>
          <a:lstStyle/>
          <a:p>
            <a:r>
              <a:rPr lang="en-US" dirty="0"/>
              <a:t>UAV Platooning</a:t>
            </a:r>
          </a:p>
        </p:txBody>
      </p:sp>
      <p:sp>
        <p:nvSpPr>
          <p:cNvPr id="9" name="Slide Number Placeholder 8"/>
          <p:cNvSpPr>
            <a:spLocks noGrp="1"/>
          </p:cNvSpPr>
          <p:nvPr>
            <p:ph type="sldNum" sz="quarter" idx="12"/>
          </p:nvPr>
        </p:nvSpPr>
        <p:spPr/>
        <p:txBody>
          <a:bodyPr/>
          <a:lstStyle/>
          <a:p>
            <a:fld id="{7F8986A2-6907-4724-8361-41F153FBF5D1}" type="slidenum">
              <a:rPr lang="en-US" smtClean="0"/>
              <a:t>21</a:t>
            </a:fld>
            <a:endParaRPr lang="en-US"/>
          </a:p>
        </p:txBody>
      </p:sp>
      <p:sp>
        <p:nvSpPr>
          <p:cNvPr id="34" name="TextBox 33"/>
          <p:cNvSpPr txBox="1"/>
          <p:nvPr/>
        </p:nvSpPr>
        <p:spPr>
          <a:xfrm>
            <a:off x="5078023" y="3201123"/>
            <a:ext cx="2096476"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r>
              <a:rPr lang="en-US" sz="1200" dirty="0"/>
              <a:t>Vehicle not in a platoon or on a highway</a:t>
            </a:r>
          </a:p>
        </p:txBody>
      </p:sp>
      <p:grpSp>
        <p:nvGrpSpPr>
          <p:cNvPr id="66" name="Group 65"/>
          <p:cNvGrpSpPr/>
          <p:nvPr/>
        </p:nvGrpSpPr>
        <p:grpSpPr>
          <a:xfrm>
            <a:off x="6126262" y="2976353"/>
            <a:ext cx="4410104" cy="2757597"/>
            <a:chOff x="6126262" y="2976353"/>
            <a:chExt cx="4410104" cy="2757597"/>
          </a:xfrm>
        </p:grpSpPr>
        <p:sp>
          <p:nvSpPr>
            <p:cNvPr id="37" name="TextBox 36"/>
            <p:cNvSpPr txBox="1"/>
            <p:nvPr/>
          </p:nvSpPr>
          <p:spPr>
            <a:xfrm>
              <a:off x="7107787" y="4998203"/>
              <a:ext cx="2192043" cy="73574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rgbClr val="FF0000"/>
                  </a:solidFill>
                </a:rPr>
                <a:t>Faulty</a:t>
              </a:r>
              <a:endParaRPr lang="en-US" sz="1200" dirty="0">
                <a:solidFill>
                  <a:srgbClr val="FF0000"/>
                </a:solidFill>
              </a:endParaRPr>
            </a:p>
            <a:p>
              <a:r>
                <a:rPr lang="en-US" sz="1200" b="0" i="0" dirty="0">
                  <a:solidFill>
                    <a:srgbClr val="FF0000"/>
                  </a:solidFill>
                  <a:latin typeface="+mj-lt"/>
                </a:rPr>
                <a:t>Emergency maneuver</a:t>
              </a:r>
              <a:endParaRPr lang="en-US" sz="1200" dirty="0">
                <a:solidFill>
                  <a:srgbClr val="FF0000"/>
                </a:solidFill>
              </a:endParaRPr>
            </a:p>
          </p:txBody>
        </p:sp>
        <p:cxnSp>
          <p:nvCxnSpPr>
            <p:cNvPr id="47" name="Curved Connector 42"/>
            <p:cNvCxnSpPr>
              <a:stCxn id="35" idx="4"/>
              <a:endCxn id="37" idx="0"/>
            </p:cNvCxnSpPr>
            <p:nvPr/>
          </p:nvCxnSpPr>
          <p:spPr>
            <a:xfrm rot="16200000" flipH="1">
              <a:off x="7053491" y="3847884"/>
              <a:ext cx="2021849" cy="278787"/>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8" name="Curved Connector 43"/>
            <p:cNvCxnSpPr>
              <a:stCxn id="36" idx="4"/>
              <a:endCxn id="37" idx="6"/>
            </p:cNvCxnSpPr>
            <p:nvPr/>
          </p:nvCxnSpPr>
          <p:spPr>
            <a:xfrm rot="5400000">
              <a:off x="9380689" y="4210400"/>
              <a:ext cx="1074818" cy="1236536"/>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9" name="Curved Connector 44"/>
            <p:cNvCxnSpPr>
              <a:stCxn id="34" idx="4"/>
              <a:endCxn id="37" idx="2"/>
            </p:cNvCxnSpPr>
            <p:nvPr/>
          </p:nvCxnSpPr>
          <p:spPr>
            <a:xfrm rot="16200000" flipH="1">
              <a:off x="6162096" y="4420385"/>
              <a:ext cx="909857" cy="981526"/>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grpSp>
      <p:grpSp>
        <p:nvGrpSpPr>
          <p:cNvPr id="65" name="Group 64"/>
          <p:cNvGrpSpPr/>
          <p:nvPr/>
        </p:nvGrpSpPr>
        <p:grpSpPr>
          <a:xfrm>
            <a:off x="6867476" y="2240607"/>
            <a:ext cx="4717128" cy="2050652"/>
            <a:chOff x="6867476" y="2240607"/>
            <a:chExt cx="4717128" cy="2050652"/>
          </a:xfrm>
        </p:grpSpPr>
        <p:sp>
          <p:nvSpPr>
            <p:cNvPr id="35" name="TextBox 34"/>
            <p:cNvSpPr txBox="1"/>
            <p:nvPr/>
          </p:nvSpPr>
          <p:spPr>
            <a:xfrm>
              <a:off x="6876784" y="2240607"/>
              <a:ext cx="2096476"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r>
                <a:rPr lang="en-US" sz="1200" dirty="0"/>
                <a:t>Leader of platoon</a:t>
              </a:r>
            </a:p>
          </p:txBody>
        </p:sp>
        <p:sp>
          <p:nvSpPr>
            <p:cNvPr id="36" name="TextBox 35"/>
            <p:cNvSpPr txBox="1"/>
            <p:nvPr/>
          </p:nvSpPr>
          <p:spPr>
            <a:xfrm>
              <a:off x="9488128" y="3555512"/>
              <a:ext cx="2096476"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r>
                <a:rPr lang="en-US" sz="1200" dirty="0"/>
                <a:t>Member of platoon</a:t>
              </a:r>
            </a:p>
          </p:txBody>
        </p:sp>
        <p:cxnSp>
          <p:nvCxnSpPr>
            <p:cNvPr id="38" name="Curved Connector 33"/>
            <p:cNvCxnSpPr>
              <a:stCxn id="34" idx="7"/>
              <a:endCxn id="35" idx="3"/>
            </p:cNvCxnSpPr>
            <p:nvPr/>
          </p:nvCxnSpPr>
          <p:spPr>
            <a:xfrm rot="5400000" flipH="1" flipV="1">
              <a:off x="6767480" y="2968603"/>
              <a:ext cx="516322" cy="316329"/>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6955023" y="3076456"/>
              <a:ext cx="1112611" cy="444036"/>
            </a:xfrm>
            <a:prstGeom prst="rect">
              <a:avLst/>
            </a:prstGeom>
            <a:noFill/>
          </p:spPr>
          <p:txBody>
            <a:bodyPr wrap="square" rtlCol="0">
              <a:spAutoFit/>
            </a:bodyPr>
            <a:lstStyle/>
            <a:p>
              <a:r>
                <a:rPr lang="en-US" sz="1200" dirty="0"/>
                <a:t>Merge onto highway</a:t>
              </a:r>
            </a:p>
          </p:txBody>
        </p:sp>
        <p:cxnSp>
          <p:nvCxnSpPr>
            <p:cNvPr id="45" name="Curved Connector 40"/>
            <p:cNvCxnSpPr>
              <a:stCxn id="34" idx="6"/>
              <a:endCxn id="36" idx="2"/>
            </p:cNvCxnSpPr>
            <p:nvPr/>
          </p:nvCxnSpPr>
          <p:spPr>
            <a:xfrm>
              <a:off x="7174499" y="3828672"/>
              <a:ext cx="2313629" cy="94714"/>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7132014" y="3796054"/>
              <a:ext cx="870451" cy="266421"/>
            </a:xfrm>
            <a:prstGeom prst="rect">
              <a:avLst/>
            </a:prstGeom>
            <a:noFill/>
          </p:spPr>
          <p:txBody>
            <a:bodyPr wrap="none" rtlCol="0">
              <a:spAutoFit/>
            </a:bodyPr>
            <a:lstStyle/>
            <a:p>
              <a:r>
                <a:rPr lang="en-US" sz="1200" dirty="0"/>
                <a:t>Join platoon</a:t>
              </a:r>
            </a:p>
          </p:txBody>
        </p:sp>
      </p:grpSp>
      <p:grpSp>
        <p:nvGrpSpPr>
          <p:cNvPr id="67" name="Group 66"/>
          <p:cNvGrpSpPr/>
          <p:nvPr/>
        </p:nvGrpSpPr>
        <p:grpSpPr>
          <a:xfrm>
            <a:off x="6126261" y="1773034"/>
            <a:ext cx="3668889" cy="1890226"/>
            <a:chOff x="6126261" y="1773034"/>
            <a:chExt cx="3668889" cy="1890226"/>
          </a:xfrm>
        </p:grpSpPr>
        <p:sp>
          <p:nvSpPr>
            <p:cNvPr id="39" name="TextBox 38"/>
            <p:cNvSpPr txBox="1"/>
            <p:nvPr/>
          </p:nvSpPr>
          <p:spPr>
            <a:xfrm>
              <a:off x="6145309" y="1815260"/>
              <a:ext cx="1002565" cy="266421"/>
            </a:xfrm>
            <a:prstGeom prst="rect">
              <a:avLst/>
            </a:prstGeom>
            <a:noFill/>
          </p:spPr>
          <p:txBody>
            <a:bodyPr wrap="none" rtlCol="0">
              <a:spAutoFit/>
            </a:bodyPr>
            <a:lstStyle/>
            <a:p>
              <a:r>
                <a:rPr lang="en-US" sz="1200" dirty="0"/>
                <a:t>Leave highway</a:t>
              </a:r>
            </a:p>
          </p:txBody>
        </p:sp>
        <p:cxnSp>
          <p:nvCxnSpPr>
            <p:cNvPr id="42" name="Curved Connector 37"/>
            <p:cNvCxnSpPr>
              <a:stCxn id="35" idx="1"/>
              <a:endCxn id="34" idx="0"/>
            </p:cNvCxnSpPr>
            <p:nvPr/>
          </p:nvCxnSpPr>
          <p:spPr>
            <a:xfrm rot="16200000" flipH="1" flipV="1">
              <a:off x="6228650" y="2245966"/>
              <a:ext cx="852768" cy="1057545"/>
            </a:xfrm>
            <a:prstGeom prst="curvedConnector3">
              <a:avLst>
                <a:gd name="adj1" fmla="val -3944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4" name="Curved Connector 39"/>
            <p:cNvCxnSpPr>
              <a:stCxn id="35" idx="5"/>
              <a:endCxn id="36" idx="1"/>
            </p:cNvCxnSpPr>
            <p:nvPr/>
          </p:nvCxnSpPr>
          <p:spPr>
            <a:xfrm rot="16200000" flipH="1">
              <a:off x="8833367" y="2701477"/>
              <a:ext cx="794654" cy="1128912"/>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8215301" y="3023987"/>
              <a:ext cx="1554519" cy="276999"/>
            </a:xfrm>
            <a:prstGeom prst="rect">
              <a:avLst/>
            </a:prstGeom>
            <a:noFill/>
          </p:spPr>
          <p:txBody>
            <a:bodyPr wrap="square" rtlCol="0">
              <a:spAutoFit/>
            </a:bodyPr>
            <a:lstStyle/>
            <a:p>
              <a:r>
                <a:rPr lang="en-US" sz="1200" dirty="0"/>
                <a:t>Join platoon in front</a:t>
              </a:r>
            </a:p>
          </p:txBody>
        </p:sp>
        <p:cxnSp>
          <p:nvCxnSpPr>
            <p:cNvPr id="52" name="Curved Connector 47"/>
            <p:cNvCxnSpPr>
              <a:stCxn id="35" idx="0"/>
              <a:endCxn id="35" idx="7"/>
            </p:cNvCxnSpPr>
            <p:nvPr/>
          </p:nvCxnSpPr>
          <p:spPr>
            <a:xfrm rot="16200000" flipH="1">
              <a:off x="8241756" y="1923873"/>
              <a:ext cx="107748" cy="74121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7691119" y="1773034"/>
              <a:ext cx="1441327" cy="273034"/>
            </a:xfrm>
            <a:prstGeom prst="rect">
              <a:avLst/>
            </a:prstGeom>
            <a:noFill/>
          </p:spPr>
          <p:txBody>
            <a:bodyPr wrap="square" rtlCol="0">
              <a:spAutoFit/>
            </a:bodyPr>
            <a:lstStyle/>
            <a:p>
              <a:r>
                <a:rPr lang="en-US" sz="1200" dirty="0"/>
                <a:t>Follow highway</a:t>
              </a:r>
            </a:p>
          </p:txBody>
        </p:sp>
      </p:grpSp>
      <p:grpSp>
        <p:nvGrpSpPr>
          <p:cNvPr id="68" name="Group 67"/>
          <p:cNvGrpSpPr/>
          <p:nvPr/>
        </p:nvGrpSpPr>
        <p:grpSpPr>
          <a:xfrm>
            <a:off x="6867477" y="2565239"/>
            <a:ext cx="5223007" cy="1820918"/>
            <a:chOff x="6867477" y="2565239"/>
            <a:chExt cx="5223007" cy="1820918"/>
          </a:xfrm>
        </p:grpSpPr>
        <p:sp>
          <p:nvSpPr>
            <p:cNvPr id="41" name="TextBox 40"/>
            <p:cNvSpPr txBox="1"/>
            <p:nvPr/>
          </p:nvSpPr>
          <p:spPr>
            <a:xfrm>
              <a:off x="10102172" y="2565239"/>
              <a:ext cx="1034367" cy="461665"/>
            </a:xfrm>
            <a:prstGeom prst="rect">
              <a:avLst/>
            </a:prstGeom>
            <a:noFill/>
          </p:spPr>
          <p:txBody>
            <a:bodyPr wrap="square" rtlCol="0">
              <a:spAutoFit/>
            </a:bodyPr>
            <a:lstStyle/>
            <a:p>
              <a:r>
                <a:rPr lang="en-US" sz="1200" dirty="0"/>
                <a:t>Create new platoon</a:t>
              </a:r>
            </a:p>
          </p:txBody>
        </p:sp>
        <p:cxnSp>
          <p:nvCxnSpPr>
            <p:cNvPr id="43" name="Curved Connector 38"/>
            <p:cNvCxnSpPr>
              <a:stCxn id="36" idx="0"/>
              <a:endCxn id="35" idx="6"/>
            </p:cNvCxnSpPr>
            <p:nvPr/>
          </p:nvCxnSpPr>
          <p:spPr>
            <a:xfrm rot="16200000" flipV="1">
              <a:off x="9281298" y="2300444"/>
              <a:ext cx="947031" cy="156310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6" name="Curved Connector 41"/>
            <p:cNvCxnSpPr>
              <a:stCxn id="36" idx="3"/>
              <a:endCxn id="34" idx="5"/>
            </p:cNvCxnSpPr>
            <p:nvPr/>
          </p:nvCxnSpPr>
          <p:spPr>
            <a:xfrm rot="5400000">
              <a:off x="8286862" y="2764127"/>
              <a:ext cx="88904" cy="2927673"/>
            </a:xfrm>
            <a:prstGeom prst="curvedConnector3">
              <a:avLst>
                <a:gd name="adj1" fmla="val 563877"/>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54" name="Curved Connector 49"/>
            <p:cNvCxnSpPr/>
            <p:nvPr/>
          </p:nvCxnSpPr>
          <p:spPr>
            <a:xfrm rot="16200000" flipH="1">
              <a:off x="11289630" y="3675161"/>
              <a:ext cx="325781" cy="307022"/>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11226767" y="2944593"/>
              <a:ext cx="863717" cy="444036"/>
            </a:xfrm>
            <a:prstGeom prst="rect">
              <a:avLst/>
            </a:prstGeom>
            <a:noFill/>
          </p:spPr>
          <p:txBody>
            <a:bodyPr wrap="square" rtlCol="0">
              <a:spAutoFit/>
            </a:bodyPr>
            <a:lstStyle/>
            <a:p>
              <a:r>
                <a:rPr lang="en-US" sz="1200" dirty="0"/>
                <a:t>Follow platoon</a:t>
              </a:r>
            </a:p>
          </p:txBody>
        </p:sp>
        <p:sp>
          <p:nvSpPr>
            <p:cNvPr id="56" name="TextBox 55"/>
            <p:cNvSpPr txBox="1"/>
            <p:nvPr/>
          </p:nvSpPr>
          <p:spPr>
            <a:xfrm>
              <a:off x="8681811" y="4119736"/>
              <a:ext cx="1002565" cy="266421"/>
            </a:xfrm>
            <a:prstGeom prst="rect">
              <a:avLst/>
            </a:prstGeom>
            <a:noFill/>
          </p:spPr>
          <p:txBody>
            <a:bodyPr wrap="none" rtlCol="0">
              <a:spAutoFit/>
            </a:bodyPr>
            <a:lstStyle/>
            <a:p>
              <a:r>
                <a:rPr lang="en-US" sz="1200" dirty="0"/>
                <a:t>Leave highway</a:t>
              </a:r>
            </a:p>
          </p:txBody>
        </p:sp>
      </p:grpSp>
    </p:spTree>
    <p:extLst>
      <p:ext uri="{BB962C8B-B14F-4D97-AF65-F5344CB8AC3E}">
        <p14:creationId xmlns:p14="http://schemas.microsoft.com/office/powerpoint/2010/main" val="106006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Goal-satisfaction controllers from reachable sets</a:t>
            </a:r>
          </a:p>
        </p:txBody>
      </p:sp>
      <p:sp>
        <p:nvSpPr>
          <p:cNvPr id="3" name="Content Placeholder 2"/>
          <p:cNvSpPr>
            <a:spLocks noGrp="1"/>
          </p:cNvSpPr>
          <p:nvPr>
            <p:ph idx="1"/>
          </p:nvPr>
        </p:nvSpPr>
        <p:spPr/>
        <p:txBody>
          <a:bodyPr>
            <a:normAutofit lnSpcReduction="10000"/>
          </a:bodyPr>
          <a:lstStyle/>
          <a:p>
            <a:r>
              <a:rPr lang="en-US" dirty="0"/>
              <a:t>Merging onto a highway</a:t>
            </a:r>
          </a:p>
          <a:p>
            <a:pPr lvl="1"/>
            <a:r>
              <a:rPr lang="en-US" dirty="0"/>
              <a:t>Target set: desired merging point and relative velocity</a:t>
            </a:r>
          </a:p>
          <a:p>
            <a:pPr lvl="1"/>
            <a:r>
              <a:rPr lang="en-US" dirty="0"/>
              <a:t>Reachable set: set of states that can reach target set</a:t>
            </a:r>
          </a:p>
          <a:p>
            <a:pPr lvl="1"/>
            <a:endParaRPr lang="en-US" dirty="0"/>
          </a:p>
          <a:p>
            <a:r>
              <a:rPr lang="en-US" dirty="0">
                <a:solidFill>
                  <a:schemeClr val="bg1"/>
                </a:solidFill>
              </a:rPr>
              <a:t>Joining platoon on highway</a:t>
            </a:r>
          </a:p>
          <a:p>
            <a:pPr lvl="1"/>
            <a:r>
              <a:rPr lang="en-US" dirty="0">
                <a:solidFill>
                  <a:schemeClr val="bg1"/>
                </a:solidFill>
              </a:rPr>
              <a:t>Target set: desired merging point in terms of relative coordinates</a:t>
            </a:r>
          </a:p>
          <a:p>
            <a:pPr lvl="1"/>
            <a:r>
              <a:rPr lang="en-US" dirty="0">
                <a:solidFill>
                  <a:schemeClr val="bg1"/>
                </a:solidFill>
              </a:rPr>
              <a:t>Reachable set: set of states in relative coordinates that can reach target set</a:t>
            </a:r>
          </a:p>
          <a:p>
            <a:pPr marL="457200" lvl="1" indent="0">
              <a:buNone/>
            </a:pPr>
            <a:endParaRPr lang="en-US" dirty="0">
              <a:solidFill>
                <a:schemeClr val="bg1"/>
              </a:solidFill>
            </a:endParaRPr>
          </a:p>
          <a:p>
            <a:r>
              <a:rPr lang="en-US" dirty="0">
                <a:solidFill>
                  <a:schemeClr val="bg1"/>
                </a:solidFill>
              </a:rPr>
              <a:t>Controller</a:t>
            </a:r>
          </a:p>
          <a:p>
            <a:pPr lvl="1"/>
            <a:r>
              <a:rPr lang="en-US" dirty="0">
                <a:solidFill>
                  <a:schemeClr val="bg1"/>
                </a:solidFill>
              </a:rPr>
              <a:t>Take straight line towards target until vehicle is inside reachable set</a:t>
            </a:r>
          </a:p>
          <a:p>
            <a:pPr lvl="1"/>
            <a:r>
              <a:rPr lang="en-US" dirty="0">
                <a:solidFill>
                  <a:schemeClr val="bg1"/>
                </a:solidFill>
              </a:rPr>
              <a:t>Use optimal control from reachable set once vehicle is inside reachable set</a:t>
            </a:r>
          </a:p>
        </p:txBody>
      </p:sp>
      <p:grpSp>
        <p:nvGrpSpPr>
          <p:cNvPr id="4" name="Group 3"/>
          <p:cNvGrpSpPr/>
          <p:nvPr/>
        </p:nvGrpSpPr>
        <p:grpSpPr>
          <a:xfrm>
            <a:off x="3369225" y="3581365"/>
            <a:ext cx="4520066" cy="2492959"/>
            <a:chOff x="796354" y="2411470"/>
            <a:chExt cx="4520066" cy="2492959"/>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6" name="TextBox 5"/>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pPr marL="285750" indent="-285750">
                <a:buFont typeface="Arial" panose="020B0604020202020204" pitchFamily="34" charset="0"/>
                <a:buChar char="•"/>
              </a:pPr>
              <a:r>
                <a:rPr lang="en-US" sz="1200" dirty="0"/>
                <a:t>Leader of platoon</a:t>
              </a:r>
            </a:p>
          </p:txBody>
        </p:sp>
        <p:cxnSp>
          <p:nvCxnSpPr>
            <p:cNvPr id="7" name="Curved Connector 6"/>
            <p:cNvCxnSpPr/>
            <p:nvPr/>
          </p:nvCxnSpPr>
          <p:spPr>
            <a:xfrm rot="5400000" flipH="1" flipV="1">
              <a:off x="2354353" y="3141683"/>
              <a:ext cx="1069688"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731768" y="3260690"/>
              <a:ext cx="1211754" cy="584775"/>
            </a:xfrm>
            <a:prstGeom prst="rect">
              <a:avLst/>
            </a:prstGeom>
            <a:noFill/>
          </p:spPr>
          <p:txBody>
            <a:bodyPr wrap="square" rtlCol="0">
              <a:spAutoFit/>
            </a:bodyPr>
            <a:lstStyle/>
            <a:p>
              <a:r>
                <a:rPr lang="en-US" sz="1600" dirty="0"/>
                <a:t>Merge onto highway</a:t>
              </a:r>
            </a:p>
          </p:txBody>
        </p:sp>
      </p:grpSp>
    </p:spTree>
    <p:extLst>
      <p:ext uri="{BB962C8B-B14F-4D97-AF65-F5344CB8AC3E}">
        <p14:creationId xmlns:p14="http://schemas.microsoft.com/office/powerpoint/2010/main" val="1780934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Goal-satisfaction controllers from reachable sets</a:t>
            </a:r>
            <a:endParaRPr lang="en-US" sz="4000" dirty="0"/>
          </a:p>
        </p:txBody>
      </p:sp>
      <p:sp>
        <p:nvSpPr>
          <p:cNvPr id="3" name="Content Placeholder 2"/>
          <p:cNvSpPr>
            <a:spLocks noGrp="1"/>
          </p:cNvSpPr>
          <p:nvPr>
            <p:ph idx="1"/>
          </p:nvPr>
        </p:nvSpPr>
        <p:spPr/>
        <p:txBody>
          <a:bodyPr>
            <a:normAutofit lnSpcReduction="10000"/>
          </a:bodyPr>
          <a:lstStyle/>
          <a:p>
            <a:r>
              <a:rPr lang="en-US" dirty="0"/>
              <a:t>Merging onto a highway</a:t>
            </a:r>
          </a:p>
          <a:p>
            <a:pPr lvl="1"/>
            <a:r>
              <a:rPr lang="en-US" dirty="0"/>
              <a:t>Target set: desired merging point and relative velocity</a:t>
            </a:r>
          </a:p>
          <a:p>
            <a:pPr lvl="1"/>
            <a:r>
              <a:rPr lang="en-US" dirty="0"/>
              <a:t>Reachable set: set of states that can reach target set</a:t>
            </a:r>
          </a:p>
          <a:p>
            <a:pPr lvl="1"/>
            <a:endParaRPr lang="en-US" dirty="0"/>
          </a:p>
          <a:p>
            <a:r>
              <a:rPr lang="en-US" dirty="0"/>
              <a:t>Joining platoon on highway</a:t>
            </a:r>
          </a:p>
          <a:p>
            <a:pPr lvl="1"/>
            <a:r>
              <a:rPr lang="en-US" dirty="0"/>
              <a:t>Target set: desired merging point in terms of relative coordinates</a:t>
            </a:r>
          </a:p>
          <a:p>
            <a:pPr lvl="1"/>
            <a:r>
              <a:rPr lang="en-US" dirty="0"/>
              <a:t>Reachable set: set of states in relative coordinates that can reach target set</a:t>
            </a:r>
          </a:p>
          <a:p>
            <a:pPr marL="457200" lvl="1" indent="0">
              <a:buNone/>
            </a:pPr>
            <a:endParaRPr lang="en-US" dirty="0"/>
          </a:p>
          <a:p>
            <a:r>
              <a:rPr lang="en-US" dirty="0">
                <a:solidFill>
                  <a:schemeClr val="bg1"/>
                </a:solidFill>
              </a:rPr>
              <a:t>Controller</a:t>
            </a:r>
          </a:p>
          <a:p>
            <a:pPr lvl="1"/>
            <a:r>
              <a:rPr lang="en-US" dirty="0">
                <a:solidFill>
                  <a:schemeClr val="bg1"/>
                </a:solidFill>
              </a:rPr>
              <a:t>Take straight line towards target until vehicle is inside reachable set</a:t>
            </a:r>
          </a:p>
          <a:p>
            <a:pPr lvl="1"/>
            <a:r>
              <a:rPr lang="en-US" dirty="0">
                <a:solidFill>
                  <a:schemeClr val="bg1"/>
                </a:solidFill>
              </a:rPr>
              <a:t>Use optimal control from reachable set once vehicle is inside reachable set</a:t>
            </a:r>
          </a:p>
        </p:txBody>
      </p:sp>
      <p:grpSp>
        <p:nvGrpSpPr>
          <p:cNvPr id="4" name="Group 3"/>
          <p:cNvGrpSpPr/>
          <p:nvPr/>
        </p:nvGrpSpPr>
        <p:grpSpPr>
          <a:xfrm>
            <a:off x="2270412" y="5008425"/>
            <a:ext cx="7364102" cy="1255097"/>
            <a:chOff x="796354" y="3649332"/>
            <a:chExt cx="7364102" cy="1255097"/>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7" name="TextBox 6"/>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pPr marL="285750" indent="-285750">
                <a:buFont typeface="Arial" panose="020B0604020202020204" pitchFamily="34" charset="0"/>
                <a:buChar char="•"/>
              </a:pPr>
              <a:r>
                <a:rPr lang="en-US" sz="1200" dirty="0"/>
                <a:t>Member of platoon</a:t>
              </a:r>
            </a:p>
          </p:txBody>
        </p:sp>
        <p:cxnSp>
          <p:nvCxnSpPr>
            <p:cNvPr id="15" name="Curved Connector 14"/>
            <p:cNvCxnSpPr/>
            <p:nvPr/>
          </p:nvCxnSpPr>
          <p:spPr>
            <a:xfrm flipV="1">
              <a:off x="3079643" y="4233012"/>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593878" y="3863680"/>
              <a:ext cx="1331518" cy="369332"/>
            </a:xfrm>
            <a:prstGeom prst="rect">
              <a:avLst/>
            </a:prstGeom>
            <a:noFill/>
          </p:spPr>
          <p:txBody>
            <a:bodyPr wrap="none" rtlCol="0">
              <a:spAutoFit/>
            </a:bodyPr>
            <a:lstStyle/>
            <a:p>
              <a:r>
                <a:rPr lang="en-US" dirty="0"/>
                <a:t>Join platoon</a:t>
              </a:r>
            </a:p>
          </p:txBody>
        </p:sp>
      </p:grpSp>
    </p:spTree>
    <p:extLst>
      <p:ext uri="{BB962C8B-B14F-4D97-AF65-F5344CB8AC3E}">
        <p14:creationId xmlns:p14="http://schemas.microsoft.com/office/powerpoint/2010/main" val="607143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controllers</a:t>
            </a:r>
          </a:p>
        </p:txBody>
      </p:sp>
      <p:sp>
        <p:nvSpPr>
          <p:cNvPr id="3" name="Content Placeholder 2"/>
          <p:cNvSpPr>
            <a:spLocks noGrp="1"/>
          </p:cNvSpPr>
          <p:nvPr>
            <p:ph idx="1"/>
          </p:nvPr>
        </p:nvSpPr>
        <p:spPr/>
        <p:txBody>
          <a:bodyPr/>
          <a:lstStyle/>
          <a:p>
            <a:r>
              <a:rPr lang="en-US" dirty="0"/>
              <a:t>Collision avoidance</a:t>
            </a:r>
          </a:p>
          <a:p>
            <a:pPr lvl="1"/>
            <a:r>
              <a:rPr lang="en-US" dirty="0"/>
              <a:t>Target set: collision box in relative states plus (union) velocity limits</a:t>
            </a:r>
          </a:p>
          <a:p>
            <a:pPr lvl="1"/>
            <a:r>
              <a:rPr lang="en-US" dirty="0"/>
              <a:t>Reachable set: set of states in relative coordinates that will hit target set assuming worst case disturbance</a:t>
            </a:r>
          </a:p>
          <a:p>
            <a:endParaRPr lang="en-US" dirty="0"/>
          </a:p>
          <a:p>
            <a:r>
              <a:rPr lang="en-US" dirty="0"/>
              <a:t>Controller</a:t>
            </a:r>
          </a:p>
          <a:p>
            <a:pPr lvl="1"/>
            <a:r>
              <a:rPr lang="en-US" dirty="0"/>
              <a:t>Use goal-satisfaction controller if safe</a:t>
            </a:r>
          </a:p>
          <a:p>
            <a:pPr lvl="1"/>
            <a:r>
              <a:rPr lang="en-US" dirty="0"/>
              <a:t>Use safety controller if not safe</a:t>
            </a:r>
          </a:p>
        </p:txBody>
      </p:sp>
    </p:spTree>
    <p:extLst>
      <p:ext uri="{BB962C8B-B14F-4D97-AF65-F5344CB8AC3E}">
        <p14:creationId xmlns:p14="http://schemas.microsoft.com/office/powerpoint/2010/main" val="5456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Single </a:t>
                </a:r>
                <a:r>
                  <a:rPr lang="en-US" dirty="0" err="1"/>
                  <a:t>quadrotor</a:t>
                </a:r>
                <a:r>
                  <a:rPr lang="en-US" dirty="0"/>
                  <a:t> dynamics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𝑝</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𝑣</m:t>
                          </m:r>
                        </m:e>
                        <m:sub>
                          <m:r>
                            <a:rPr lang="en-US" b="0" i="1" smtClean="0">
                              <a:latin typeface="Cambria Math" charset="0"/>
                            </a:rPr>
                            <m:t>𝑥</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𝑣</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𝑥</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𝑝</m:t>
                              </m:r>
                            </m:e>
                          </m:acc>
                        </m:e>
                        <m:sub>
                          <m:r>
                            <a:rPr lang="en-US" b="0" i="1" smtClean="0">
                              <a:latin typeface="Cambria Math" charset="0"/>
                            </a:rPr>
                            <m:t>𝑦</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𝑣</m:t>
                              </m:r>
                            </m:e>
                          </m:acc>
                        </m:e>
                        <m:sub>
                          <m:r>
                            <a:rPr lang="en-US" b="0" i="1" smtClean="0">
                              <a:latin typeface="Cambria Math" charset="0"/>
                            </a:rPr>
                            <m:t>𝑦</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𝑢</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𝑢</m:t>
                          </m:r>
                        </m:e>
                        <m:sub>
                          <m:r>
                            <m:rPr>
                              <m:sty m:val="p"/>
                            </m:rPr>
                            <a:rPr lang="en-US" b="0" i="0" smtClean="0">
                              <a:latin typeface="Cambria Math" charset="0"/>
                            </a:rPr>
                            <m:t>min</m:t>
                          </m:r>
                        </m:sub>
                      </m:sSub>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𝑥</m:t>
                              </m:r>
                            </m:sub>
                          </m:sSub>
                        </m:e>
                      </m:d>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𝑦</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𝑢</m:t>
                          </m:r>
                        </m:e>
                        <m:sub>
                          <m:r>
                            <m:rPr>
                              <m:sty m:val="p"/>
                            </m:rPr>
                            <a:rPr lang="en-US" b="0" i="0" smtClean="0">
                              <a:latin typeface="Cambria Math" charset="0"/>
                            </a:rPr>
                            <m:t>max</m:t>
                          </m:r>
                        </m:sub>
                      </m:sSub>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1350050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Forming a platoon</a:t>
            </a:r>
          </a:p>
        </p:txBody>
      </p:sp>
      <p:pic>
        <p:nvPicPr>
          <p:cNvPr id="10" name="simulateFormPlato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624" t="4353" r="3646" b="5555"/>
          <a:stretch>
            <a:fillRect/>
          </a:stretch>
        </p:blipFill>
        <p:spPr>
          <a:xfrm>
            <a:off x="838200" y="1692275"/>
            <a:ext cx="638090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26</a:t>
            </a:fld>
            <a:endParaRPr lang="en-US"/>
          </a:p>
        </p:txBody>
      </p:sp>
      <p:sp>
        <p:nvSpPr>
          <p:cNvPr id="9" name="Content Placeholder 5"/>
          <p:cNvSpPr>
            <a:spLocks noGrp="1"/>
          </p:cNvSpPr>
          <p:nvPr>
            <p:ph sz="half" idx="4294967295"/>
          </p:nvPr>
        </p:nvSpPr>
        <p:spPr>
          <a:xfrm>
            <a:off x="7467600" y="1916912"/>
            <a:ext cx="3886200" cy="4351338"/>
          </a:xfrm>
          <a:prstGeom prst="rect">
            <a:avLst/>
          </a:prstGeom>
        </p:spPr>
        <p:txBody>
          <a:bodyPr>
            <a:normAutofit fontScale="70000" lnSpcReduction="20000"/>
          </a:bodyPr>
          <a:lstStyle/>
          <a:p>
            <a:pPr marL="0" indent="0">
              <a:buNone/>
            </a:pPr>
            <a:r>
              <a:rPr lang="en-US" dirty="0"/>
              <a:t>Safety reachable set: </a:t>
            </a:r>
          </a:p>
          <a:p>
            <a:pPr marL="285750" indent="-285750">
              <a:buFont typeface="Arial" charset="0"/>
              <a:buChar char="•"/>
            </a:pPr>
            <a:r>
              <a:rPr lang="en-US" dirty="0"/>
              <a:t>dashed boundaries</a:t>
            </a:r>
          </a:p>
          <a:p>
            <a:endParaRPr lang="en-US" dirty="0"/>
          </a:p>
          <a:p>
            <a:pPr marL="0" indent="0">
              <a:buNone/>
            </a:pPr>
            <a:r>
              <a:rPr lang="en-US" dirty="0" err="1"/>
              <a:t>Liveness</a:t>
            </a:r>
            <a:r>
              <a:rPr lang="en-US" dirty="0"/>
              <a:t> reachable set: </a:t>
            </a:r>
          </a:p>
          <a:p>
            <a:pPr marL="285750" indent="-285750">
              <a:buFont typeface="Arial" charset="0"/>
              <a:buChar char="•"/>
            </a:pPr>
            <a:r>
              <a:rPr lang="en-US" dirty="0"/>
              <a:t>dotted boundaries</a:t>
            </a:r>
          </a:p>
          <a:p>
            <a:endParaRPr lang="en-US" dirty="0"/>
          </a:p>
          <a:p>
            <a:pPr marL="0" indent="0">
              <a:buNone/>
            </a:pPr>
            <a:r>
              <a:rPr lang="en-US" dirty="0"/>
              <a:t>Sequence of events:</a:t>
            </a:r>
          </a:p>
          <a:p>
            <a:pPr marL="342900" indent="-342900">
              <a:buFont typeface="+mj-lt"/>
              <a:buAutoNum type="arabicPeriod"/>
            </a:pPr>
            <a:r>
              <a:rPr lang="en-US" dirty="0"/>
              <a:t>First vehicle merges onto highway</a:t>
            </a:r>
          </a:p>
          <a:p>
            <a:pPr marL="342900" indent="-342900">
              <a:buFont typeface="+mj-lt"/>
              <a:buAutoNum type="arabicPeriod"/>
            </a:pPr>
            <a:r>
              <a:rPr lang="en-US" dirty="0"/>
              <a:t>Second vehicle joins the platoon created by the first vehicle</a:t>
            </a:r>
          </a:p>
          <a:p>
            <a:pPr marL="342900" indent="-342900">
              <a:buFont typeface="+mj-lt"/>
              <a:buAutoNum type="arabicPeriod"/>
            </a:pPr>
            <a:r>
              <a:rPr lang="en-US" dirty="0"/>
              <a:t>The rest of the vehicles join the platoon</a:t>
            </a:r>
          </a:p>
          <a:p>
            <a:endParaRPr lang="en-US" dirty="0"/>
          </a:p>
        </p:txBody>
      </p:sp>
    </p:spTree>
    <p:extLst>
      <p:ext uri="{BB962C8B-B14F-4D97-AF65-F5344CB8AC3E}">
        <p14:creationId xmlns:p14="http://schemas.microsoft.com/office/powerpoint/2010/main" val="425917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Response to intruder</a:t>
            </a:r>
          </a:p>
        </p:txBody>
      </p:sp>
      <p:pic>
        <p:nvPicPr>
          <p:cNvPr id="9" name="simulateIntru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596" t="4025" r="4320" b="4444"/>
          <a:stretch>
            <a:fillRect/>
          </a:stretch>
        </p:blipFill>
        <p:spPr>
          <a:xfrm>
            <a:off x="838200" y="1692275"/>
            <a:ext cx="6379819"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27</a:t>
            </a:fld>
            <a:endParaRPr lang="en-US"/>
          </a:p>
        </p:txBody>
      </p:sp>
      <p:sp>
        <p:nvSpPr>
          <p:cNvPr id="10" name="Content Placeholder 7"/>
          <p:cNvSpPr>
            <a:spLocks noGrp="1"/>
          </p:cNvSpPr>
          <p:nvPr>
            <p:ph sz="half" idx="4294967295"/>
          </p:nvPr>
        </p:nvSpPr>
        <p:spPr>
          <a:xfrm>
            <a:off x="7604760" y="1847850"/>
            <a:ext cx="3886200" cy="4351338"/>
          </a:xfrm>
          <a:prstGeom prst="rect">
            <a:avLst/>
          </a:prstGeom>
        </p:spPr>
        <p:txBody>
          <a:bodyPr>
            <a:normAutofit lnSpcReduction="10000"/>
          </a:bodyPr>
          <a:lstStyle/>
          <a:p>
            <a:pPr marL="0" indent="0">
              <a:buNone/>
            </a:pPr>
            <a:r>
              <a:rPr lang="en-US" dirty="0"/>
              <a:t>Vehicles automatically perform maneuvers to avoid collision</a:t>
            </a:r>
          </a:p>
          <a:p>
            <a:pPr marL="285750" indent="-285750">
              <a:buFont typeface="Arial" charset="0"/>
              <a:buChar char="•"/>
            </a:pPr>
            <a:r>
              <a:rPr lang="en-US" dirty="0"/>
              <a:t>Safety is guaranteed by reachable set</a:t>
            </a:r>
          </a:p>
          <a:p>
            <a:pPr marL="285750" indent="-285750">
              <a:buFont typeface="Arial" charset="0"/>
              <a:buChar char="•"/>
            </a:pPr>
            <a:endParaRPr lang="en-US" dirty="0"/>
          </a:p>
          <a:p>
            <a:pPr marL="0" indent="0">
              <a:buNone/>
            </a:pPr>
            <a:r>
              <a:rPr lang="en-US" dirty="0"/>
              <a:t>Vehicles automatically re-establish formation</a:t>
            </a:r>
          </a:p>
          <a:p>
            <a:pPr marL="285750" indent="-285750">
              <a:buFont typeface="Arial" charset="0"/>
              <a:buChar char="•"/>
            </a:pPr>
            <a:r>
              <a:rPr lang="en-US" dirty="0" err="1"/>
              <a:t>Liveness</a:t>
            </a:r>
            <a:r>
              <a:rPr lang="en-US" dirty="0"/>
              <a:t> reachable sets guarantee success</a:t>
            </a:r>
          </a:p>
          <a:p>
            <a:endParaRPr lang="en-US" dirty="0"/>
          </a:p>
        </p:txBody>
      </p:sp>
    </p:spTree>
    <p:extLst>
      <p:ext uri="{BB962C8B-B14F-4D97-AF65-F5344CB8AC3E}">
        <p14:creationId xmlns:p14="http://schemas.microsoft.com/office/powerpoint/2010/main" val="6610151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Changing highways</a:t>
            </a:r>
          </a:p>
        </p:txBody>
      </p:sp>
      <p:pic>
        <p:nvPicPr>
          <p:cNvPr id="12" name="simulateChangehighwa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18986" t="4678" r="14037" b="6449"/>
          <a:stretch>
            <a:fillRect/>
          </a:stretch>
        </p:blipFill>
        <p:spPr>
          <a:xfrm>
            <a:off x="838200" y="1692275"/>
            <a:ext cx="5053973"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28</a:t>
            </a:fld>
            <a:endParaRPr lang="en-US"/>
          </a:p>
        </p:txBody>
      </p:sp>
      <p:sp>
        <p:nvSpPr>
          <p:cNvPr id="9" name="Content Placeholder 3"/>
          <p:cNvSpPr txBox="1">
            <a:spLocks/>
          </p:cNvSpPr>
          <p:nvPr/>
        </p:nvSpPr>
        <p:spPr>
          <a:xfrm>
            <a:off x="6906186" y="1915377"/>
            <a:ext cx="38862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 highways</a:t>
            </a:r>
          </a:p>
          <a:p>
            <a:pPr marL="285750" indent="-285750">
              <a:buFont typeface="Arial" charset="0"/>
              <a:buChar char="•"/>
            </a:pPr>
            <a:r>
              <a:rPr lang="en-US" dirty="0"/>
              <a:t>One with a 3-vehicle platoon</a:t>
            </a:r>
          </a:p>
          <a:p>
            <a:pPr marL="285750" indent="-285750">
              <a:buFont typeface="Arial" charset="0"/>
              <a:buChar char="•"/>
            </a:pPr>
            <a:r>
              <a:rPr lang="en-US" dirty="0"/>
              <a:t>The other with a 4-vehicle platoon. </a:t>
            </a:r>
          </a:p>
          <a:p>
            <a:endParaRPr lang="en-US" dirty="0"/>
          </a:p>
          <a:p>
            <a:pPr marL="0" indent="0">
              <a:buFont typeface="Arial" panose="020B0604020202020204" pitchFamily="34" charset="0"/>
              <a:buNone/>
            </a:pPr>
            <a:r>
              <a:rPr lang="en-US" dirty="0"/>
              <a:t>2 vehicles in the 4-vehicle platoon changes highways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remaining 2 vehicles remain on the same highway.</a:t>
            </a:r>
          </a:p>
          <a:p>
            <a:endParaRPr lang="en-US" dirty="0"/>
          </a:p>
        </p:txBody>
      </p:sp>
    </p:spTree>
    <p:extLst>
      <p:ext uri="{BB962C8B-B14F-4D97-AF65-F5344CB8AC3E}">
        <p14:creationId xmlns:p14="http://schemas.microsoft.com/office/powerpoint/2010/main" val="29989151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setup</a:t>
            </a:r>
          </a:p>
        </p:txBody>
      </p:sp>
      <p:sp>
        <p:nvSpPr>
          <p:cNvPr id="13" name="Content Placeholder 12"/>
          <p:cNvSpPr>
            <a:spLocks noGrp="1"/>
          </p:cNvSpPr>
          <p:nvPr>
            <p:ph idx="1"/>
          </p:nvPr>
        </p:nvSpPr>
        <p:spPr/>
        <p:txBody>
          <a:bodyPr/>
          <a:lstStyle/>
          <a:p>
            <a:r>
              <a:rPr lang="en-US" dirty="0" err="1"/>
              <a:t>Crazyflies</a:t>
            </a:r>
            <a:endParaRPr lang="en-US" dirty="0"/>
          </a:p>
          <a:p>
            <a:endParaRPr lang="en-US" dirty="0"/>
          </a:p>
          <a:p>
            <a:r>
              <a:rPr lang="en-US" dirty="0" err="1"/>
              <a:t>Vicon</a:t>
            </a:r>
            <a:r>
              <a:rPr lang="en-US" dirty="0"/>
              <a:t> system and ROS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31" y="3680505"/>
            <a:ext cx="6036380" cy="2773346"/>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3413431" y="1451657"/>
            <a:ext cx="1687286" cy="1132114"/>
          </a:xfrm>
          <a:prstGeom prst="rect">
            <a:avLst/>
          </a:prstGeom>
        </p:spPr>
      </p:pic>
      <p:pic>
        <p:nvPicPr>
          <p:cNvPr id="1026" name="Picture 2" descr="Image result for vic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796642" y="1825625"/>
            <a:ext cx="2292203" cy="171994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7F8986A2-6907-4724-8361-41F153FBF5D1}" type="slidenum">
              <a:rPr lang="en-US" smtClean="0"/>
              <a:t>29</a:t>
            </a:fld>
            <a:endParaRPr lang="en-US"/>
          </a:p>
        </p:txBody>
      </p:sp>
      <p:sp>
        <p:nvSpPr>
          <p:cNvPr id="4" name="TextBox 3"/>
          <p:cNvSpPr txBox="1"/>
          <p:nvPr/>
        </p:nvSpPr>
        <p:spPr>
          <a:xfrm>
            <a:off x="9105393" y="4420847"/>
            <a:ext cx="2248407" cy="646331"/>
          </a:xfrm>
          <a:prstGeom prst="rect">
            <a:avLst/>
          </a:prstGeom>
          <a:noFill/>
        </p:spPr>
        <p:txBody>
          <a:bodyPr wrap="square" rtlCol="0">
            <a:spAutoFit/>
          </a:bodyPr>
          <a:lstStyle/>
          <a:p>
            <a:r>
              <a:rPr lang="en-US" dirty="0"/>
              <a:t>Change to goal-satisfaction controller</a:t>
            </a:r>
          </a:p>
        </p:txBody>
      </p:sp>
    </p:spTree>
    <p:extLst>
      <p:ext uri="{BB962C8B-B14F-4D97-AF65-F5344CB8AC3E}">
        <p14:creationId xmlns:p14="http://schemas.microsoft.com/office/powerpoint/2010/main" val="3770089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a:xfrm>
            <a:off x="838200" y="1825625"/>
            <a:ext cx="10515600" cy="4351338"/>
          </a:xfrm>
        </p:spPr>
        <p:txBody>
          <a:bodyPr>
            <a:normAutofit fontScale="92500" lnSpcReduction="10000"/>
          </a:bodyPr>
          <a:lstStyle/>
          <a:p>
            <a:r>
              <a:rPr lang="en-US" dirty="0"/>
              <a:t>Safety-critical</a:t>
            </a:r>
          </a:p>
          <a:p>
            <a:pPr lvl="1"/>
            <a:r>
              <a:rPr lang="en-US" dirty="0"/>
              <a:t>Need to account for all possible system behaviors</a:t>
            </a:r>
          </a:p>
          <a:p>
            <a:pPr lvl="1"/>
            <a:r>
              <a:rPr lang="en-US" dirty="0"/>
              <a:t>Most simulation-based approaches are insufficient</a:t>
            </a:r>
          </a:p>
          <a:p>
            <a:endParaRPr lang="en-US" dirty="0"/>
          </a:p>
          <a:p>
            <a:r>
              <a:rPr lang="en-US" dirty="0"/>
              <a:t>Complex environment</a:t>
            </a:r>
          </a:p>
          <a:p>
            <a:pPr lvl="1"/>
            <a:r>
              <a:rPr lang="en-US" dirty="0"/>
              <a:t>Disturbances: weather conditions, unpredictable environments, other agents</a:t>
            </a:r>
          </a:p>
          <a:p>
            <a:pPr lvl="1"/>
            <a:r>
              <a:rPr lang="en-US" dirty="0"/>
              <a:t>Adversarial agents</a:t>
            </a:r>
          </a:p>
          <a:p>
            <a:endParaRPr lang="en-US" dirty="0"/>
          </a:p>
          <a:p>
            <a:r>
              <a:rPr lang="en-US" dirty="0"/>
              <a:t>Continuous-time and nonlinear system dynamics</a:t>
            </a:r>
          </a:p>
          <a:p>
            <a:pPr lvl="1"/>
            <a:endParaRPr lang="en-US" dirty="0"/>
          </a:p>
          <a:p>
            <a:r>
              <a:rPr lang="en-US" dirty="0"/>
              <a:t>High-dimensional system dynamics</a:t>
            </a:r>
          </a:p>
          <a:p>
            <a:endParaRPr lang="en-US" dirty="0"/>
          </a:p>
        </p:txBody>
      </p:sp>
      <p:pic>
        <p:nvPicPr>
          <p:cNvPr id="1026" name="Picture 2" descr="https://upload.wikimedia.org/wikipedia/commons/1/1a/Dszp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7641" y="4229711"/>
            <a:ext cx="3140149" cy="208218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F8986A2-6907-4724-8361-41F153FBF5D1}" type="slidenum">
              <a:rPr lang="en-US" smtClean="0"/>
              <a:t>3</a:t>
            </a:fld>
            <a:endParaRPr lang="en-US"/>
          </a:p>
        </p:txBody>
      </p:sp>
      <p:pic>
        <p:nvPicPr>
          <p:cNvPr id="2050" name="Picture 2" descr="Image result for multiple drones"/>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202807" y="2299621"/>
            <a:ext cx="2064983" cy="127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18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Crazyflies</a:t>
            </a:r>
            <a:endParaRPr lang="en-US" dirty="0"/>
          </a:p>
        </p:txBody>
      </p:sp>
      <p:sp>
        <p:nvSpPr>
          <p:cNvPr id="13" name="Content Placeholder 12"/>
          <p:cNvSpPr>
            <a:spLocks noGrp="1"/>
          </p:cNvSpPr>
          <p:nvPr>
            <p:ph idx="1"/>
          </p:nvPr>
        </p:nvSpPr>
        <p:spPr/>
        <p:txBody>
          <a:bodyPr/>
          <a:lstStyle/>
          <a:p>
            <a:r>
              <a:rPr lang="en-US" dirty="0"/>
              <a:t>Specifications</a:t>
            </a:r>
          </a:p>
          <a:p>
            <a:endParaRPr lang="en-US" dirty="0"/>
          </a:p>
          <a:p>
            <a:endParaRPr lang="en-US" dirty="0"/>
          </a:p>
          <a:p>
            <a:endParaRPr lang="en-US" dirty="0"/>
          </a:p>
          <a:p>
            <a:r>
              <a:rPr lang="en-US" dirty="0"/>
              <a:t>Relevant controllers</a:t>
            </a:r>
          </a:p>
        </p:txBody>
      </p:sp>
      <p:sp>
        <p:nvSpPr>
          <p:cNvPr id="8" name="Slide Number Placeholder 7"/>
          <p:cNvSpPr>
            <a:spLocks noGrp="1"/>
          </p:cNvSpPr>
          <p:nvPr>
            <p:ph type="sldNum" sz="quarter" idx="12"/>
          </p:nvPr>
        </p:nvSpPr>
        <p:spPr/>
        <p:txBody>
          <a:bodyPr/>
          <a:lstStyle/>
          <a:p>
            <a:fld id="{7F8986A2-6907-4724-8361-41F153FBF5D1}" type="slidenum">
              <a:rPr lang="en-US" smtClean="0"/>
              <a:t>30</a:t>
            </a:fld>
            <a:endParaRPr lang="en-US"/>
          </a:p>
        </p:txBody>
      </p:sp>
    </p:spTree>
    <p:extLst>
      <p:ext uri="{BB962C8B-B14F-4D97-AF65-F5344CB8AC3E}">
        <p14:creationId xmlns:p14="http://schemas.microsoft.com/office/powerpoint/2010/main" val="3019683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Crazyflies</a:t>
            </a:r>
            <a:endParaRPr lang="en-US" dirty="0"/>
          </a:p>
        </p:txBody>
      </p:sp>
      <p:sp>
        <p:nvSpPr>
          <p:cNvPr id="3" name="Content Placeholder 2"/>
          <p:cNvSpPr>
            <a:spLocks noGrp="1"/>
          </p:cNvSpPr>
          <p:nvPr>
            <p:ph idx="1"/>
          </p:nvPr>
        </p:nvSpPr>
        <p:spPr/>
        <p:txBody>
          <a:bodyPr/>
          <a:lstStyle/>
          <a:p>
            <a:r>
              <a:rPr lang="en-US" dirty="0"/>
              <a:t>Dynamic model</a:t>
            </a:r>
          </a:p>
        </p:txBody>
      </p:sp>
    </p:spTree>
    <p:extLst>
      <p:ext uri="{BB962C8B-B14F-4D97-AF65-F5344CB8AC3E}">
        <p14:creationId xmlns:p14="http://schemas.microsoft.com/office/powerpoint/2010/main" val="2453827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Quadratic Regulator Controller</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95765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Flying multiple </a:t>
            </a:r>
            <a:r>
              <a:rPr lang="en-US" dirty="0" err="1"/>
              <a:t>crazyflies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65503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p:txBody>
          <a:bodyPr/>
          <a:lstStyle/>
          <a:p>
            <a:r>
              <a:rPr lang="en-US" dirty="0"/>
              <a:t>Safety and goal-satisfaction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794" y="1027906"/>
            <a:ext cx="6036380" cy="2773346"/>
          </a:xfrm>
          <a:prstGeom prst="rect">
            <a:avLst/>
          </a:prstGeom>
        </p:spPr>
      </p:pic>
    </p:spTree>
    <p:extLst>
      <p:ext uri="{BB962C8B-B14F-4D97-AF65-F5344CB8AC3E}">
        <p14:creationId xmlns:p14="http://schemas.microsoft.com/office/powerpoint/2010/main" val="2429970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blending</a:t>
            </a:r>
          </a:p>
        </p:txBody>
      </p:sp>
      <p:sp>
        <p:nvSpPr>
          <p:cNvPr id="3" name="Content Placeholder 2"/>
          <p:cNvSpPr>
            <a:spLocks noGrp="1"/>
          </p:cNvSpPr>
          <p:nvPr>
            <p:ph idx="1"/>
          </p:nvPr>
        </p:nvSpPr>
        <p:spPr/>
        <p:txBody>
          <a:bodyPr/>
          <a:lstStyle/>
          <a:p>
            <a:r>
              <a:rPr lang="en-US" dirty="0"/>
              <a:t>Why this is needed</a:t>
            </a:r>
          </a:p>
          <a:p>
            <a:endParaRPr lang="en-US" dirty="0"/>
          </a:p>
          <a:p>
            <a:r>
              <a:rPr lang="en-US" dirty="0"/>
              <a:t>Blend safety and goal-satisfaction controllers</a:t>
            </a:r>
          </a:p>
        </p:txBody>
      </p:sp>
    </p:spTree>
    <p:extLst>
      <p:ext uri="{BB962C8B-B14F-4D97-AF65-F5344CB8AC3E}">
        <p14:creationId xmlns:p14="http://schemas.microsoft.com/office/powerpoint/2010/main" val="3907254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Platoon Forming</a:t>
            </a:r>
          </a:p>
        </p:txBody>
      </p:sp>
      <p:sp>
        <p:nvSpPr>
          <p:cNvPr id="9" name="Slide Number Placeholder 8"/>
          <p:cNvSpPr>
            <a:spLocks noGrp="1"/>
          </p:cNvSpPr>
          <p:nvPr>
            <p:ph type="sldNum" sz="quarter" idx="12"/>
          </p:nvPr>
        </p:nvSpPr>
        <p:spPr/>
        <p:txBody>
          <a:bodyPr/>
          <a:lstStyle/>
          <a:p>
            <a:fld id="{7F8986A2-6907-4724-8361-41F153FBF5D1}" type="slidenum">
              <a:rPr lang="en-US" smtClean="0"/>
              <a:t>36</a:t>
            </a:fld>
            <a:endParaRPr lang="en-US"/>
          </a:p>
        </p:txBody>
      </p:sp>
      <p:pic>
        <p:nvPicPr>
          <p:cNvPr id="3" name="platoon_forming_draft1_with_tex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5600" y="1413550"/>
            <a:ext cx="8940800" cy="5029200"/>
          </a:xfrm>
          <a:prstGeom prst="rect">
            <a:avLst/>
          </a:prstGeom>
        </p:spPr>
      </p:pic>
    </p:spTree>
    <p:extLst>
      <p:ext uri="{BB962C8B-B14F-4D97-AF65-F5344CB8AC3E}">
        <p14:creationId xmlns:p14="http://schemas.microsoft.com/office/powerpoint/2010/main" val="1655776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7366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challenges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89991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a:t>
            </a:r>
          </a:p>
        </p:txBody>
      </p:sp>
      <p:sp>
        <p:nvSpPr>
          <p:cNvPr id="3" name="Content Placeholder 2"/>
          <p:cNvSpPr>
            <a:spLocks noGrp="1"/>
          </p:cNvSpPr>
          <p:nvPr>
            <p:ph idx="1"/>
          </p:nvPr>
        </p:nvSpPr>
        <p:spPr/>
        <p:txBody>
          <a:bodyPr/>
          <a:lstStyle/>
          <a:p>
            <a:r>
              <a:rPr lang="en-US" dirty="0"/>
              <a:t>LQR</a:t>
            </a:r>
          </a:p>
          <a:p>
            <a:pPr lvl="1"/>
            <a:r>
              <a:rPr lang="en-US" dirty="0"/>
              <a:t>Haptic</a:t>
            </a:r>
          </a:p>
          <a:p>
            <a:pPr lvl="1"/>
            <a:r>
              <a:rPr lang="en-US" dirty="0"/>
              <a:t>Inverted pendulum</a:t>
            </a:r>
          </a:p>
          <a:p>
            <a:pPr lvl="1"/>
            <a:endParaRPr lang="en-US" dirty="0"/>
          </a:p>
          <a:p>
            <a:r>
              <a:rPr lang="en-US" dirty="0"/>
              <a:t>GPS mimicking</a:t>
            </a:r>
          </a:p>
          <a:p>
            <a:endParaRPr lang="en-US" dirty="0"/>
          </a:p>
          <a:p>
            <a:r>
              <a:rPr lang="en-US" dirty="0"/>
              <a:t>Partial state information</a:t>
            </a:r>
          </a:p>
        </p:txBody>
      </p:sp>
    </p:spTree>
    <p:extLst>
      <p:ext uri="{BB962C8B-B14F-4D97-AF65-F5344CB8AC3E}">
        <p14:creationId xmlns:p14="http://schemas.microsoft.com/office/powerpoint/2010/main" val="165911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5" name="Slide Number Placeholder 4"/>
          <p:cNvSpPr>
            <a:spLocks noGrp="1"/>
          </p:cNvSpPr>
          <p:nvPr>
            <p:ph type="sldNum" sz="quarter" idx="12"/>
          </p:nvPr>
        </p:nvSpPr>
        <p:spPr/>
        <p:txBody>
          <a:bodyPr/>
          <a:lstStyle/>
          <a:p>
            <a:fld id="{7F8986A2-6907-4724-8361-41F153FBF5D1}" type="slidenum">
              <a:rPr lang="en-US" smtClean="0"/>
              <a:t>4</a:t>
            </a:fld>
            <a:endParaRPr lang="en-US"/>
          </a:p>
        </p:txBody>
      </p:sp>
      <p:sp>
        <p:nvSpPr>
          <p:cNvPr id="4" name="TextBox 3"/>
          <p:cNvSpPr txBox="1"/>
          <p:nvPr/>
        </p:nvSpPr>
        <p:spPr>
          <a:xfrm>
            <a:off x="543295" y="2679326"/>
            <a:ext cx="4329418" cy="1687890"/>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dirty="0"/>
              <a:t>Safety-critical</a:t>
            </a:r>
          </a:p>
          <a:p>
            <a:pPr marL="285750" indent="-285750">
              <a:buFont typeface="Arial" panose="020B0604020202020204" pitchFamily="34" charset="0"/>
              <a:buChar char="•"/>
            </a:pPr>
            <a:r>
              <a:rPr lang="en-US" dirty="0"/>
              <a:t>Complex environment</a:t>
            </a:r>
          </a:p>
          <a:p>
            <a:pPr marL="285750" indent="-285750">
              <a:buFont typeface="Arial" panose="020B0604020202020204" pitchFamily="34" charset="0"/>
              <a:buChar char="•"/>
            </a:pPr>
            <a:r>
              <a:rPr lang="en-US" dirty="0"/>
              <a:t>Continuous-time and nonlinear system dynamics</a:t>
            </a:r>
          </a:p>
        </p:txBody>
      </p:sp>
      <p:sp>
        <p:nvSpPr>
          <p:cNvPr id="6" name="Rectangle 5"/>
          <p:cNvSpPr/>
          <p:nvPr/>
        </p:nvSpPr>
        <p:spPr>
          <a:xfrm>
            <a:off x="5067096" y="1717474"/>
            <a:ext cx="205780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dirty="0"/>
              <a:t>Unmanned airspace</a:t>
            </a:r>
          </a:p>
        </p:txBody>
      </p:sp>
      <p:sp>
        <p:nvSpPr>
          <p:cNvPr id="8" name="Arrow: Right 7"/>
          <p:cNvSpPr/>
          <p:nvPr/>
        </p:nvSpPr>
        <p:spPr>
          <a:xfrm rot="19489576">
            <a:off x="4397023" y="2366083"/>
            <a:ext cx="951380"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rot="13142344">
            <a:off x="6821992" y="2340203"/>
            <a:ext cx="935901"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6312" y="461963"/>
            <a:ext cx="4069277" cy="1827193"/>
          </a:xfrm>
          <a:prstGeom prst="cloudCallout">
            <a:avLst>
              <a:gd name="adj1" fmla="val -64393"/>
              <a:gd name="adj2" fmla="val 22729"/>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US" dirty="0"/>
              <a:t>Communication</a:t>
            </a:r>
          </a:p>
          <a:p>
            <a:pPr marL="285750" indent="-285750">
              <a:buFont typeface="Arial" panose="020B0604020202020204" pitchFamily="34" charset="0"/>
              <a:buChar char="•"/>
            </a:pPr>
            <a:r>
              <a:rPr lang="en-US" dirty="0"/>
              <a:t>Security and privacy</a:t>
            </a:r>
          </a:p>
          <a:p>
            <a:pPr marL="285750" indent="-285750">
              <a:buFont typeface="Arial" panose="020B0604020202020204" pitchFamily="34" charset="0"/>
              <a:buChar char="•"/>
            </a:pPr>
            <a:r>
              <a:rPr lang="en-US" dirty="0"/>
              <a:t>Public acceptance</a:t>
            </a:r>
          </a:p>
          <a:p>
            <a:pPr marL="285750" indent="-285750">
              <a:buFont typeface="Arial" panose="020B0604020202020204" pitchFamily="34" charset="0"/>
              <a:buChar char="•"/>
            </a:pPr>
            <a:r>
              <a:rPr lang="en-US" dirty="0"/>
              <a:t>Other challenges</a:t>
            </a:r>
          </a:p>
        </p:txBody>
      </p:sp>
      <p:sp>
        <p:nvSpPr>
          <p:cNvPr id="9" name="TextBox 8"/>
          <p:cNvSpPr txBox="1"/>
          <p:nvPr/>
        </p:nvSpPr>
        <p:spPr>
          <a:xfrm>
            <a:off x="491338" y="5130111"/>
            <a:ext cx="4433332"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Hamilton-Jacobi reachability analysis</a:t>
            </a:r>
          </a:p>
        </p:txBody>
      </p:sp>
      <p:sp>
        <p:nvSpPr>
          <p:cNvPr id="14" name="TextBox 13"/>
          <p:cNvSpPr txBox="1"/>
          <p:nvPr/>
        </p:nvSpPr>
        <p:spPr>
          <a:xfrm>
            <a:off x="6642889" y="5130111"/>
            <a:ext cx="3751558"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UAV platoons and air highways</a:t>
            </a:r>
          </a:p>
        </p:txBody>
      </p:sp>
      <p:sp>
        <p:nvSpPr>
          <p:cNvPr id="15" name="Arrow: Right 14"/>
          <p:cNvSpPr/>
          <p:nvPr/>
        </p:nvSpPr>
        <p:spPr>
          <a:xfrm rot="16200000">
            <a:off x="2385270" y="4572495"/>
            <a:ext cx="645467"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rot="16200000">
            <a:off x="8077762" y="4282445"/>
            <a:ext cx="1065678"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14286" y="3075882"/>
            <a:ext cx="3408765" cy="519351"/>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ctr">
              <a:buFont typeface="Arial" panose="020B0604020202020204" pitchFamily="34" charset="0"/>
              <a:buChar char="•"/>
            </a:pPr>
            <a:r>
              <a:rPr lang="en-US" dirty="0"/>
              <a:t>Large-scale system</a:t>
            </a:r>
          </a:p>
        </p:txBody>
      </p:sp>
    </p:spTree>
    <p:extLst>
      <p:ext uri="{BB962C8B-B14F-4D97-AF65-F5344CB8AC3E}">
        <p14:creationId xmlns:p14="http://schemas.microsoft.com/office/powerpoint/2010/main" val="68719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5" presetClass="emph" presetSubtype="0" grpId="1" nodeType="clickEffect">
                                  <p:stCondLst>
                                    <p:cond delay="0"/>
                                  </p:stCondLst>
                                  <p:iterate type="lt">
                                    <p:tmAbs val="0"/>
                                  </p:iterate>
                                  <p:childTnLst>
                                    <p:set>
                                      <p:cBhvr override="childStyle">
                                        <p:cTn id="27" dur="indefinite"/>
                                        <p:tgtEl>
                                          <p:spTgt spid="9"/>
                                        </p:tgtEl>
                                        <p:attrNameLst>
                                          <p:attrName>style.fontWeight</p:attrName>
                                        </p:attrNameLst>
                                      </p:cBhvr>
                                      <p:to>
                                        <p:strVal val="bold"/>
                                      </p:to>
                                    </p:set>
                                  </p:childTnLst>
                                </p:cTn>
                              </p:par>
                              <p:par>
                                <p:cTn id="28" presetID="15" presetClass="emph" presetSubtype="0" grpId="0" nodeType="withEffect">
                                  <p:stCondLst>
                                    <p:cond delay="0"/>
                                  </p:stCondLst>
                                  <p:iterate type="lt">
                                    <p:tmAbs val="0"/>
                                  </p:iterate>
                                  <p:childTnLst>
                                    <p:set>
                                      <p:cBhvr override="childStyle">
                                        <p:cTn id="29"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9" grpId="0" animBg="1"/>
      <p:bldP spid="9" grpId="1" animBg="1"/>
      <p:bldP spid="14" grpId="0" animBg="1"/>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8366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Control and Differential Games</a:t>
            </a:r>
          </a:p>
        </p:txBody>
      </p:sp>
      <p:sp>
        <p:nvSpPr>
          <p:cNvPr id="8" name="Content Placeholder 7"/>
          <p:cNvSpPr>
            <a:spLocks noGrp="1"/>
          </p:cNvSpPr>
          <p:nvPr>
            <p:ph idx="1"/>
          </p:nvPr>
        </p:nvSpPr>
        <p:spPr>
          <a:xfrm>
            <a:off x="838200" y="1825625"/>
            <a:ext cx="10744200" cy="4351338"/>
          </a:xfrm>
        </p:spPr>
        <p:txBody>
          <a:bodyPr>
            <a:normAutofit fontScale="92500" lnSpcReduction="20000"/>
          </a:bodyPr>
          <a:lstStyle/>
          <a:p>
            <a:r>
              <a:rPr lang="en-US" dirty="0"/>
              <a:t>Powerful tools for guaranteeing performance and safety properties</a:t>
            </a:r>
            <a:r>
              <a:rPr lang="en-US" baseline="30000" dirty="0"/>
              <a:t>[1-3]</a:t>
            </a:r>
            <a:endParaRPr lang="en-US" dirty="0"/>
          </a:p>
          <a:p>
            <a:endParaRPr lang="en-US" dirty="0"/>
          </a:p>
          <a:p>
            <a:r>
              <a:rPr lang="en-US" dirty="0"/>
              <a:t>Hamilton-Jacobi (HJ) reachability analysis</a:t>
            </a:r>
            <a:r>
              <a:rPr lang="en-US" baseline="30000" dirty="0"/>
              <a:t>[4-8]</a:t>
            </a:r>
          </a:p>
          <a:p>
            <a:pPr lvl="1"/>
            <a:r>
              <a:rPr lang="en-US" dirty="0"/>
              <a:t>accounts for all possible trajectories </a:t>
            </a:r>
          </a:p>
          <a:p>
            <a:pPr lvl="1"/>
            <a:r>
              <a:rPr lang="en-US" dirty="0"/>
              <a:t>accounts for disturbances and adversarial behavior</a:t>
            </a:r>
          </a:p>
          <a:p>
            <a:pPr lvl="1"/>
            <a:r>
              <a:rPr lang="en-US" dirty="0"/>
              <a:t>applies to general nonlinear systems</a:t>
            </a:r>
          </a:p>
          <a:p>
            <a:endParaRPr lang="en-US" dirty="0"/>
          </a:p>
          <a:p>
            <a:r>
              <a:rPr lang="en-US" dirty="0"/>
              <a:t>Other reachability methods</a:t>
            </a:r>
          </a:p>
          <a:p>
            <a:pPr lvl="1"/>
            <a:r>
              <a:rPr lang="en-US" dirty="0"/>
              <a:t>Occupation measure</a:t>
            </a:r>
            <a:r>
              <a:rPr lang="en-US" baseline="30000" dirty="0"/>
              <a:t>[9]</a:t>
            </a:r>
          </a:p>
          <a:p>
            <a:pPr lvl="1"/>
            <a:r>
              <a:rPr lang="en-US" dirty="0"/>
              <a:t>Parallelotope bundles</a:t>
            </a:r>
            <a:r>
              <a:rPr lang="en-US" baseline="30000" dirty="0"/>
              <a:t>[10]</a:t>
            </a:r>
          </a:p>
          <a:p>
            <a:pPr lvl="1"/>
            <a:r>
              <a:rPr lang="en-US" dirty="0"/>
              <a:t>Ellipsoidal</a:t>
            </a:r>
            <a:r>
              <a:rPr lang="en-US" baseline="30000" dirty="0"/>
              <a:t>[11]</a:t>
            </a:r>
          </a:p>
          <a:p>
            <a:pPr lvl="1"/>
            <a:r>
              <a:rPr lang="en-US" dirty="0"/>
              <a:t>Many others</a:t>
            </a:r>
          </a:p>
          <a:p>
            <a:pPr lvl="1"/>
            <a:endParaRPr lang="en-US" dirty="0"/>
          </a:p>
          <a:p>
            <a:pPr lvl="1"/>
            <a:endParaRPr lang="en-US" dirty="0"/>
          </a:p>
        </p:txBody>
      </p:sp>
      <p:sp>
        <p:nvSpPr>
          <p:cNvPr id="3" name="Slide Number Placeholder 2"/>
          <p:cNvSpPr>
            <a:spLocks noGrp="1"/>
          </p:cNvSpPr>
          <p:nvPr>
            <p:ph type="sldNum" sz="quarter" idx="12"/>
          </p:nvPr>
        </p:nvSpPr>
        <p:spPr/>
        <p:txBody>
          <a:bodyPr/>
          <a:lstStyle/>
          <a:p>
            <a:fld id="{71DEE1F0-CD6E-4F80-93B8-6E45923C2781}" type="slidenum">
              <a:rPr lang="en-US" smtClean="0"/>
              <a:t>5</a:t>
            </a:fld>
            <a:endParaRPr lang="en-US"/>
          </a:p>
        </p:txBody>
      </p:sp>
      <p:sp>
        <p:nvSpPr>
          <p:cNvPr id="17" name="TextBox 16"/>
          <p:cNvSpPr txBox="1"/>
          <p:nvPr/>
        </p:nvSpPr>
        <p:spPr>
          <a:xfrm>
            <a:off x="10620351" y="2770187"/>
            <a:ext cx="1571649" cy="2462213"/>
          </a:xfrm>
          <a:prstGeom prst="rect">
            <a:avLst/>
          </a:prstGeom>
          <a:noFill/>
        </p:spPr>
        <p:txBody>
          <a:bodyPr wrap="none" rtlCol="0">
            <a:spAutoFit/>
          </a:bodyPr>
          <a:lstStyle/>
          <a:p>
            <a:r>
              <a:rPr lang="en-US" sz="1400" dirty="0"/>
              <a:t>[1] </a:t>
            </a:r>
            <a:r>
              <a:rPr lang="en-US" sz="1400" dirty="0" err="1"/>
              <a:t>Varaiya</a:t>
            </a:r>
            <a:r>
              <a:rPr lang="en-US" sz="1400" dirty="0"/>
              <a:t> ’67 </a:t>
            </a:r>
          </a:p>
          <a:p>
            <a:r>
              <a:rPr lang="en-US" sz="1400" dirty="0"/>
              <a:t>[2] </a:t>
            </a:r>
            <a:r>
              <a:rPr lang="en-US" sz="1400" dirty="0" err="1"/>
              <a:t>Tanimoto</a:t>
            </a:r>
            <a:r>
              <a:rPr lang="en-US" sz="1400" dirty="0"/>
              <a:t> ’78</a:t>
            </a:r>
          </a:p>
          <a:p>
            <a:r>
              <a:rPr lang="en-US" sz="1400" dirty="0"/>
              <a:t>[3] Barron ’89</a:t>
            </a:r>
          </a:p>
          <a:p>
            <a:r>
              <a:rPr lang="en-US" sz="1400" dirty="0"/>
              <a:t>[4] Crandall ’84</a:t>
            </a:r>
          </a:p>
          <a:p>
            <a:r>
              <a:rPr lang="en-US" sz="1400" dirty="0"/>
              <a:t>[5] Barron ’90</a:t>
            </a:r>
          </a:p>
          <a:p>
            <a:r>
              <a:rPr lang="en-US" sz="1400" dirty="0"/>
              <a:t>[6] Mitchell ’05</a:t>
            </a:r>
          </a:p>
          <a:p>
            <a:r>
              <a:rPr lang="en-US" sz="1400" dirty="0"/>
              <a:t>[7] </a:t>
            </a:r>
            <a:r>
              <a:rPr lang="en-US" sz="1400" dirty="0" err="1"/>
              <a:t>Bokanowski</a:t>
            </a:r>
            <a:r>
              <a:rPr lang="en-US" sz="1400" dirty="0"/>
              <a:t> ’10</a:t>
            </a:r>
          </a:p>
          <a:p>
            <a:r>
              <a:rPr lang="en-US" sz="1400" dirty="0"/>
              <a:t>[8] </a:t>
            </a:r>
            <a:r>
              <a:rPr lang="en-US" sz="1400" dirty="0" err="1"/>
              <a:t>Margellos</a:t>
            </a:r>
            <a:r>
              <a:rPr lang="en-US" sz="1400" dirty="0"/>
              <a:t> ‘11</a:t>
            </a:r>
          </a:p>
          <a:p>
            <a:r>
              <a:rPr lang="en-US" sz="1400" dirty="0"/>
              <a:t>[9] </a:t>
            </a:r>
            <a:r>
              <a:rPr lang="en-US" sz="1400" dirty="0" err="1"/>
              <a:t>Majumdar</a:t>
            </a:r>
            <a:r>
              <a:rPr lang="en-US" sz="1400" dirty="0"/>
              <a:t> ‘14</a:t>
            </a:r>
          </a:p>
          <a:p>
            <a:r>
              <a:rPr lang="en-US" sz="1400" dirty="0"/>
              <a:t>[10] </a:t>
            </a:r>
            <a:r>
              <a:rPr lang="en-US" sz="1400" dirty="0" err="1"/>
              <a:t>Dreossi</a:t>
            </a:r>
            <a:r>
              <a:rPr lang="en-US" sz="1400" dirty="0"/>
              <a:t> ’16</a:t>
            </a:r>
          </a:p>
          <a:p>
            <a:r>
              <a:rPr lang="en-US" sz="1400" dirty="0"/>
              <a:t>[11] </a:t>
            </a:r>
            <a:r>
              <a:rPr lang="en-US" sz="1400" dirty="0" err="1"/>
              <a:t>Kurzhanski</a:t>
            </a:r>
            <a:r>
              <a:rPr lang="en-US" sz="1400" dirty="0"/>
              <a:t> ’02</a:t>
            </a:r>
          </a:p>
        </p:txBody>
      </p:sp>
    </p:spTree>
    <p:extLst>
      <p:ext uri="{BB962C8B-B14F-4D97-AF65-F5344CB8AC3E}">
        <p14:creationId xmlns:p14="http://schemas.microsoft.com/office/powerpoint/2010/main" val="136251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0" end="10"/>
                                            </p:txEl>
                                          </p:spTgt>
                                        </p:tgtEl>
                                        <p:attrNameLst>
                                          <p:attrName>style.visibility</p:attrName>
                                        </p:attrNameLst>
                                      </p:cBhvr>
                                      <p:to>
                                        <p:strVal val="visible"/>
                                      </p:to>
                                    </p:set>
                                    <p:animEffect transition="in" filter="fade">
                                      <p:cBhvr>
                                        <p:cTn id="16" dur="500"/>
                                        <p:tgtEl>
                                          <p:spTgt spid="8">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Effect transition="in" filter="fade">
                                      <p:cBhvr>
                                        <p:cTn id="19" dur="500"/>
                                        <p:tgtEl>
                                          <p:spTgt spid="8">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xEl>
                                              <p:pRg st="8" end="8"/>
                                            </p:txEl>
                                          </p:spTgt>
                                        </p:tgtEl>
                                        <p:attrNameLst>
                                          <p:attrName>style.visibility</p:attrName>
                                        </p:attrNameLst>
                                      </p:cBhvr>
                                      <p:to>
                                        <p:strVal val="visible"/>
                                      </p:to>
                                    </p:set>
                                    <p:animEffect transition="in" filter="fade">
                                      <p:cBhvr>
                                        <p:cTn id="22" dur="500"/>
                                        <p:tgtEl>
                                          <p:spTgt spid="17">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9" end="9"/>
                                            </p:txEl>
                                          </p:spTgt>
                                        </p:tgtEl>
                                        <p:attrNameLst>
                                          <p:attrName>style.visibility</p:attrName>
                                        </p:attrNameLst>
                                      </p:cBhvr>
                                      <p:to>
                                        <p:strVal val="visible"/>
                                      </p:to>
                                    </p:set>
                                    <p:animEffect transition="in" filter="fade">
                                      <p:cBhvr>
                                        <p:cTn id="25" dur="500"/>
                                        <p:tgtEl>
                                          <p:spTgt spid="17">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xEl>
                                              <p:pRg st="10" end="10"/>
                                            </p:txEl>
                                          </p:spTgt>
                                        </p:tgtEl>
                                        <p:attrNameLst>
                                          <p:attrName>style.visibility</p:attrName>
                                        </p:attrNameLst>
                                      </p:cBhvr>
                                      <p:to>
                                        <p:strVal val="visible"/>
                                      </p:to>
                                    </p:set>
                                    <p:animEffect transition="in" filter="fade">
                                      <p:cBhvr>
                                        <p:cTn id="28"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4" name="TextBox 3"/>
              <p:cNvSpPr txBox="1"/>
              <p:nvPr/>
            </p:nvSpPr>
            <p:spPr>
              <a:xfrm>
                <a:off x="255381" y="4243908"/>
                <a:ext cx="210538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𝑧</m:t>
                          </m:r>
                        </m:e>
                      </m:acc>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𝑑</m:t>
                          </m:r>
                        </m:e>
                      </m:d>
                    </m:oMath>
                  </m:oMathPara>
                </a14:m>
                <a:endParaRPr lang="en-US" sz="2400" b="0" dirty="0"/>
              </a:p>
              <a:p>
                <a14:m>
                  <m:oMath xmlns:m="http://schemas.openxmlformats.org/officeDocument/2006/math">
                    <m:r>
                      <a:rPr lang="en-US" sz="2400" b="0" i="1" smtClean="0">
                        <a:latin typeface="Cambria Math" panose="02040503050406030204" pitchFamily="18" charset="0"/>
                      </a:rPr>
                      <m:t>𝒯</m:t>
                    </m:r>
                    <m:r>
                      <a:rPr lang="en-US" sz="2400" b="0" i="1" smtClean="0">
                        <a:latin typeface="Cambria Math" panose="02040503050406030204" pitchFamily="18" charset="0"/>
                      </a:rPr>
                      <m:t>=</m:t>
                    </m:r>
                  </m:oMath>
                </a14:m>
                <a:r>
                  <a:rPr lang="en-US" sz="2400" dirty="0"/>
                  <a:t> danger set</a:t>
                </a:r>
              </a:p>
            </p:txBody>
          </p:sp>
        </mc:Choice>
        <mc:Fallback xmlns="">
          <p:sp>
            <p:nvSpPr>
              <p:cNvPr id="4" name="TextBox 3"/>
              <p:cNvSpPr txBox="1">
                <a:spLocks noRot="1" noChangeAspect="1" noMove="1" noResize="1" noEditPoints="1" noAdjustHandles="1" noChangeArrowheads="1" noChangeShapeType="1" noTextEdit="1"/>
              </p:cNvSpPr>
              <p:nvPr/>
            </p:nvSpPr>
            <p:spPr>
              <a:xfrm>
                <a:off x="255381" y="4243908"/>
                <a:ext cx="2105385" cy="830997"/>
              </a:xfrm>
              <a:prstGeom prst="rect">
                <a:avLst/>
              </a:prstGeom>
              <a:blipFill>
                <a:blip r:embed="rId3"/>
                <a:stretch>
                  <a:fillRect l="-867" r="-3468"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972715" y="4014787"/>
                <a:ext cx="5874750" cy="120032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400" dirty="0"/>
                  <a:t>Reachable set </a:t>
                </a:r>
                <a14:m>
                  <m:oMath xmlns:m="http://schemas.openxmlformats.org/officeDocument/2006/math">
                    <m:r>
                      <a:rPr lang="en-US" sz="2400" i="1">
                        <a:latin typeface="Cambria Math" panose="02040503050406030204" pitchFamily="18" charset="0"/>
                      </a:rPr>
                      <m:t>ℛ</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r>
                  <a:rPr lang="en-US" sz="2400" dirty="0"/>
                  <a:t> (States leading to danger)</a:t>
                </a:r>
              </a:p>
              <a:p>
                <a:endParaRPr lang="en-US" sz="2400" dirty="0"/>
              </a:p>
              <a:p>
                <a:r>
                  <a:rPr lang="en-US" sz="2400" dirty="0"/>
                  <a:t>Optimal controller to avoid danger</a:t>
                </a:r>
              </a:p>
            </p:txBody>
          </p:sp>
        </mc:Choice>
        <mc:Fallback xmlns="">
          <p:sp>
            <p:nvSpPr>
              <p:cNvPr id="6" name="TextBox 5"/>
              <p:cNvSpPr txBox="1">
                <a:spLocks noRot="1" noChangeAspect="1" noMove="1" noResize="1" noEditPoints="1" noAdjustHandles="1" noChangeArrowheads="1" noChangeShapeType="1" noTextEdit="1"/>
              </p:cNvSpPr>
              <p:nvPr/>
            </p:nvSpPr>
            <p:spPr>
              <a:xfrm>
                <a:off x="5972715" y="4014787"/>
                <a:ext cx="5874750" cy="1200329"/>
              </a:xfrm>
              <a:prstGeom prst="rect">
                <a:avLst/>
              </a:prstGeom>
              <a:blipFill>
                <a:blip r:embed="rId4"/>
                <a:stretch>
                  <a:fillRect l="-1660" t="-4061" r="-519" b="-10660"/>
                </a:stretch>
              </a:blipFill>
            </p:spPr>
            <p:txBody>
              <a:bodyPr/>
              <a:lstStyle/>
              <a:p>
                <a:r>
                  <a:rPr lang="en-US">
                    <a:noFill/>
                  </a:rPr>
                  <a:t> </a:t>
                </a:r>
              </a:p>
            </p:txBody>
          </p:sp>
        </mc:Fallback>
      </mc:AlternateContent>
      <p:sp>
        <p:nvSpPr>
          <p:cNvPr id="7" name="Right Arrow 6"/>
          <p:cNvSpPr/>
          <p:nvPr/>
        </p:nvSpPr>
        <p:spPr>
          <a:xfrm>
            <a:off x="2360766" y="4489022"/>
            <a:ext cx="3611949" cy="338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350349" y="1690688"/>
            <a:ext cx="3003451" cy="1952983"/>
            <a:chOff x="8206518" y="1384829"/>
            <a:chExt cx="3003451" cy="1952983"/>
          </a:xfrm>
        </p:grpSpPr>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02401">
              <a:off x="8233590" y="2191332"/>
              <a:ext cx="267536" cy="264616"/>
            </a:xfrm>
            <a:prstGeom prst="rect">
              <a:avLst/>
            </a:prstGeom>
          </p:spPr>
        </p:pic>
        <p:sp>
          <p:nvSpPr>
            <p:cNvPr id="9" name="Oval 8"/>
            <p:cNvSpPr/>
            <p:nvPr/>
          </p:nvSpPr>
          <p:spPr>
            <a:xfrm>
              <a:off x="8697897" y="1864020"/>
              <a:ext cx="2197482" cy="1473792"/>
            </a:xfrm>
            <a:prstGeom prst="ellipse">
              <a:avLst/>
            </a:prstGeom>
            <a:ln/>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endParaRPr lang="en-US" sz="5400" dirty="0">
                <a:latin typeface="Gill Sans MT" pitchFamily="34" charset="0"/>
              </a:endParaRPr>
            </a:p>
          </p:txBody>
        </p:sp>
        <p:sp>
          <p:nvSpPr>
            <p:cNvPr id="10" name="Oval 9"/>
            <p:cNvSpPr/>
            <p:nvPr/>
          </p:nvSpPr>
          <p:spPr>
            <a:xfrm>
              <a:off x="9927985" y="2086023"/>
              <a:ext cx="952411" cy="107924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endParaRPr lang="en-US" sz="5400" dirty="0">
                <a:latin typeface="Gill Sans MT" pitchFamily="34" charset="0"/>
              </a:endParaRPr>
            </a:p>
          </p:txBody>
        </p:sp>
        <p:cxnSp>
          <p:nvCxnSpPr>
            <p:cNvPr id="11" name="Straight Arrow Connector 10"/>
            <p:cNvCxnSpPr/>
            <p:nvPr/>
          </p:nvCxnSpPr>
          <p:spPr>
            <a:xfrm>
              <a:off x="9137905" y="1858367"/>
              <a:ext cx="43557" cy="6540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448647" y="1903869"/>
              <a:ext cx="283993" cy="62514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208264" y="1384829"/>
              <a:ext cx="1482867"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Reachable set</a:t>
              </a:r>
            </a:p>
          </p:txBody>
        </p:sp>
        <p:sp>
          <p:nvSpPr>
            <p:cNvPr id="14" name="TextBox 13"/>
            <p:cNvSpPr txBox="1"/>
            <p:nvPr/>
          </p:nvSpPr>
          <p:spPr>
            <a:xfrm>
              <a:off x="10125063" y="1490824"/>
              <a:ext cx="1084906"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Target set</a:t>
              </a:r>
            </a:p>
          </p:txBody>
        </p:sp>
        <p:sp>
          <p:nvSpPr>
            <p:cNvPr id="16" name="Arc 15"/>
            <p:cNvSpPr/>
            <p:nvPr/>
          </p:nvSpPr>
          <p:spPr>
            <a:xfrm>
              <a:off x="8206518" y="1593111"/>
              <a:ext cx="514906" cy="652141"/>
            </a:xfrm>
            <a:prstGeom prst="arc">
              <a:avLst>
                <a:gd name="adj1" fmla="val 306394"/>
                <a:gd name="adj2" fmla="val 4201046"/>
              </a:avLst>
            </a:prstGeom>
            <a:ln w="19050">
              <a:headEnd type="triangle" w="med" len="med"/>
              <a:tailEnd type="none"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71DEE1F0-CD6E-4F80-93B8-6E45923C2781}" type="slidenum">
              <a:rPr lang="en-US" smtClean="0"/>
              <a:t>6</a:t>
            </a:fld>
            <a:endParaRPr lang="en-US"/>
          </a:p>
        </p:txBody>
      </p:sp>
      <p:sp>
        <p:nvSpPr>
          <p:cNvPr id="20" name="TextBox 19"/>
          <p:cNvSpPr txBox="1"/>
          <p:nvPr/>
        </p:nvSpPr>
        <p:spPr>
          <a:xfrm>
            <a:off x="2875392" y="4181799"/>
            <a:ext cx="258269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Hamilton-Jacobi Equation</a:t>
            </a:r>
          </a:p>
        </p:txBody>
      </p:sp>
    </p:spTree>
    <p:extLst>
      <p:ext uri="{BB962C8B-B14F-4D97-AF65-F5344CB8AC3E}">
        <p14:creationId xmlns:p14="http://schemas.microsoft.com/office/powerpoint/2010/main" val="44465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4" name="TextBox 3"/>
              <p:cNvSpPr txBox="1"/>
              <p:nvPr/>
            </p:nvSpPr>
            <p:spPr>
              <a:xfrm>
                <a:off x="256032" y="4242816"/>
                <a:ext cx="1996316"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𝑧</m:t>
                          </m:r>
                        </m:e>
                      </m:acc>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𝑑</m:t>
                          </m:r>
                        </m:e>
                      </m:d>
                    </m:oMath>
                  </m:oMathPara>
                </a14:m>
                <a:endParaRPr lang="en-US" sz="2400" b="0" dirty="0"/>
              </a:p>
              <a:p>
                <a14:m>
                  <m:oMath xmlns:m="http://schemas.openxmlformats.org/officeDocument/2006/math">
                    <m:r>
                      <a:rPr lang="en-US" sz="2400" b="0" i="1" smtClean="0">
                        <a:latin typeface="Cambria Math" panose="02040503050406030204" pitchFamily="18" charset="0"/>
                      </a:rPr>
                      <m:t>𝒯</m:t>
                    </m:r>
                    <m:r>
                      <a:rPr lang="en-US" sz="2400" b="0" i="1" smtClean="0">
                        <a:latin typeface="Cambria Math" panose="02040503050406030204" pitchFamily="18" charset="0"/>
                      </a:rPr>
                      <m:t>=</m:t>
                    </m:r>
                  </m:oMath>
                </a14:m>
                <a:r>
                  <a:rPr lang="en-US" sz="2400" dirty="0"/>
                  <a:t> goal set</a:t>
                </a:r>
              </a:p>
            </p:txBody>
          </p:sp>
        </mc:Choice>
        <mc:Fallback xmlns="">
          <p:sp>
            <p:nvSpPr>
              <p:cNvPr id="4" name="TextBox 3"/>
              <p:cNvSpPr txBox="1">
                <a:spLocks noRot="1" noChangeAspect="1" noMove="1" noResize="1" noEditPoints="1" noAdjustHandles="1" noChangeArrowheads="1" noChangeShapeType="1" noTextEdit="1"/>
              </p:cNvSpPr>
              <p:nvPr/>
            </p:nvSpPr>
            <p:spPr>
              <a:xfrm>
                <a:off x="256032" y="4242816"/>
                <a:ext cx="1996316" cy="830997"/>
              </a:xfrm>
              <a:prstGeom prst="rect">
                <a:avLst/>
              </a:prstGeom>
              <a:blipFill>
                <a:blip r:embed="rId3"/>
                <a:stretch>
                  <a:fillRect l="-610"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971032" y="4014216"/>
                <a:ext cx="5746445"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dirty="0"/>
                  <a:t>Reachable set </a:t>
                </a:r>
                <a14:m>
                  <m:oMath xmlns:m="http://schemas.openxmlformats.org/officeDocument/2006/math">
                    <m:r>
                      <a:rPr lang="en-US" sz="2400" b="0" i="1" smtClean="0">
                        <a:latin typeface="Cambria Math" panose="02040503050406030204" pitchFamily="18" charset="0"/>
                      </a:rPr>
                      <m:t>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(States leading to target)</a:t>
                </a:r>
              </a:p>
              <a:p>
                <a:endParaRPr lang="en-US" sz="2400" dirty="0"/>
              </a:p>
              <a:p>
                <a:r>
                  <a:rPr lang="en-US" sz="2400" dirty="0"/>
                  <a:t>Optimal controller to reach goal</a:t>
                </a:r>
              </a:p>
            </p:txBody>
          </p:sp>
        </mc:Choice>
        <mc:Fallback xmlns="">
          <p:sp>
            <p:nvSpPr>
              <p:cNvPr id="6" name="TextBox 5"/>
              <p:cNvSpPr txBox="1">
                <a:spLocks noRot="1" noChangeAspect="1" noMove="1" noResize="1" noEditPoints="1" noAdjustHandles="1" noChangeArrowheads="1" noChangeShapeType="1" noTextEdit="1"/>
              </p:cNvSpPr>
              <p:nvPr/>
            </p:nvSpPr>
            <p:spPr>
              <a:xfrm>
                <a:off x="5971032" y="4014216"/>
                <a:ext cx="5746445" cy="1200329"/>
              </a:xfrm>
              <a:prstGeom prst="rect">
                <a:avLst/>
              </a:prstGeom>
              <a:blipFill>
                <a:blip r:embed="rId4"/>
                <a:stretch>
                  <a:fillRect l="-1589" t="-3535" r="-636" b="-10101"/>
                </a:stretch>
              </a:blipFill>
            </p:spPr>
            <p:txBody>
              <a:bodyPr/>
              <a:lstStyle/>
              <a:p>
                <a:r>
                  <a:rPr lang="en-US">
                    <a:noFill/>
                  </a:rPr>
                  <a:t> </a:t>
                </a:r>
              </a:p>
            </p:txBody>
          </p:sp>
        </mc:Fallback>
      </mc:AlternateContent>
      <p:grpSp>
        <p:nvGrpSpPr>
          <p:cNvPr id="5" name="Group 4"/>
          <p:cNvGrpSpPr/>
          <p:nvPr/>
        </p:nvGrpSpPr>
        <p:grpSpPr>
          <a:xfrm>
            <a:off x="8348472" y="1691640"/>
            <a:ext cx="3001705" cy="1952983"/>
            <a:chOff x="8208264" y="1368051"/>
            <a:chExt cx="3001705" cy="1952983"/>
          </a:xfrm>
        </p:grpSpPr>
        <p:sp>
          <p:nvSpPr>
            <p:cNvPr id="9" name="Oval 8"/>
            <p:cNvSpPr/>
            <p:nvPr/>
          </p:nvSpPr>
          <p:spPr>
            <a:xfrm>
              <a:off x="8697897" y="1847242"/>
              <a:ext cx="2197482" cy="1473792"/>
            </a:xfrm>
            <a:prstGeom prst="ellipse">
              <a:avLst/>
            </a:prstGeom>
            <a:ln/>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endParaRPr lang="en-US" sz="5400" dirty="0">
                <a:latin typeface="Gill Sans MT" pitchFamily="34" charset="0"/>
              </a:endParaRPr>
            </a:p>
          </p:txBody>
        </p:sp>
        <p:sp>
          <p:nvSpPr>
            <p:cNvPr id="10" name="Oval 9"/>
            <p:cNvSpPr/>
            <p:nvPr/>
          </p:nvSpPr>
          <p:spPr>
            <a:xfrm>
              <a:off x="9927985" y="2069245"/>
              <a:ext cx="952411" cy="107924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sz="5400" dirty="0">
                <a:latin typeface="Gill Sans MT" pitchFamily="34" charset="0"/>
              </a:endParaRPr>
            </a:p>
          </p:txBody>
        </p:sp>
        <p:cxnSp>
          <p:nvCxnSpPr>
            <p:cNvPr id="11" name="Straight Arrow Connector 10"/>
            <p:cNvCxnSpPr/>
            <p:nvPr/>
          </p:nvCxnSpPr>
          <p:spPr>
            <a:xfrm>
              <a:off x="9137905" y="1841589"/>
              <a:ext cx="43557" cy="6540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448647" y="1887091"/>
              <a:ext cx="283993" cy="62514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208264" y="1368051"/>
              <a:ext cx="1482867"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Reachable set</a:t>
              </a:r>
            </a:p>
          </p:txBody>
        </p:sp>
        <p:sp>
          <p:nvSpPr>
            <p:cNvPr id="14" name="TextBox 13"/>
            <p:cNvSpPr txBox="1"/>
            <p:nvPr/>
          </p:nvSpPr>
          <p:spPr>
            <a:xfrm>
              <a:off x="10125063" y="1474046"/>
              <a:ext cx="1084906"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Target set</a:t>
              </a:r>
            </a:p>
          </p:txBody>
        </p:sp>
        <p:pic>
          <p:nvPicPr>
            <p:cNvPr id="15" name="Picture 14"/>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715069">
              <a:off x="9314451" y="1737097"/>
              <a:ext cx="267536" cy="264616"/>
            </a:xfrm>
            <a:prstGeom prst="rect">
              <a:avLst/>
            </a:prstGeom>
          </p:spPr>
        </p:pic>
        <p:sp>
          <p:nvSpPr>
            <p:cNvPr id="16" name="Arc 15"/>
            <p:cNvSpPr/>
            <p:nvPr/>
          </p:nvSpPr>
          <p:spPr>
            <a:xfrm>
              <a:off x="8905821" y="1861941"/>
              <a:ext cx="1542826" cy="652141"/>
            </a:xfrm>
            <a:prstGeom prst="arc">
              <a:avLst>
                <a:gd name="adj1" fmla="val 15698042"/>
                <a:gd name="adj2" fmla="val 21294048"/>
              </a:avLst>
            </a:prstGeom>
            <a:ln w="19050">
              <a:headEnd type="none" w="med" len="med"/>
              <a:tailEnd type="triangle"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71DEE1F0-CD6E-4F80-93B8-6E45923C2781}" type="slidenum">
              <a:rPr lang="en-US" smtClean="0"/>
              <a:t>7</a:t>
            </a:fld>
            <a:endParaRPr lang="en-US"/>
          </a:p>
        </p:txBody>
      </p:sp>
      <p:sp>
        <p:nvSpPr>
          <p:cNvPr id="20" name="Right Arrow 6"/>
          <p:cNvSpPr/>
          <p:nvPr/>
        </p:nvSpPr>
        <p:spPr>
          <a:xfrm>
            <a:off x="2252348" y="4489022"/>
            <a:ext cx="3718685" cy="338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875392" y="4181799"/>
            <a:ext cx="258269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Hamilton-Jacobi Equation</a:t>
            </a:r>
          </a:p>
        </p:txBody>
      </p:sp>
    </p:spTree>
    <p:extLst>
      <p:ext uri="{BB962C8B-B14F-4D97-AF65-F5344CB8AC3E}">
        <p14:creationId xmlns:p14="http://schemas.microsoft.com/office/powerpoint/2010/main" val="204113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024" t="-700" r="17594" b="9185"/>
          <a:stretch/>
        </p:blipFill>
        <p:spPr>
          <a:xfrm>
            <a:off x="6217915" y="1531253"/>
            <a:ext cx="2265028" cy="2466783"/>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314" b="1"/>
          <a:stretch/>
        </p:blipFill>
        <p:spPr>
          <a:xfrm>
            <a:off x="8923800" y="3544927"/>
            <a:ext cx="2430000" cy="2382893"/>
          </a:xfrm>
          <a:prstGeom prst="rect">
            <a:avLst/>
          </a:prstGeom>
        </p:spPr>
      </p:pic>
      <mc:AlternateContent xmlns:mc="http://schemas.openxmlformats.org/markup-compatibility/2006" xmlns:a14="http://schemas.microsoft.com/office/drawing/2010/main">
        <mc:Choice Requires="a14">
          <p:sp>
            <p:nvSpPr>
              <p:cNvPr id="39" name="Content Placeholder 38"/>
              <p:cNvSpPr>
                <a:spLocks noGrp="1"/>
              </p:cNvSpPr>
              <p:nvPr>
                <p:ph sz="half" idx="1"/>
              </p:nvPr>
            </p:nvSpPr>
            <p:spPr/>
            <p:txBody>
              <a:bodyPr>
                <a:normAutofit fontScale="92500" lnSpcReduction="10000"/>
              </a:bodyPr>
              <a:lstStyle/>
              <a:p>
                <a:r>
                  <a:rPr lang="en-US" dirty="0"/>
                  <a:t>Target set: </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𝒯</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≤0</m:t>
                          </m:r>
                        </m:e>
                      </m:d>
                    </m:oMath>
                  </m:oMathPara>
                </a14:m>
                <a:endParaRPr lang="en-US" dirty="0"/>
              </a:p>
              <a:p>
                <a:pPr lvl="1"/>
                <a:endParaRPr lang="en-US" dirty="0"/>
              </a:p>
              <a:p>
                <a:r>
                  <a:rPr lang="en-US" dirty="0"/>
                  <a:t>Value function:</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𝑢</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Name>
                        <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Name>
                            <m:e>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e>
                              </m:d>
                            </m:e>
                          </m:func>
                        </m:e>
                      </m:func>
                    </m:oMath>
                  </m:oMathPara>
                </a14:m>
                <a:endParaRPr lang="en-US" dirty="0"/>
              </a:p>
              <a:p>
                <a:pPr marL="0" indent="0" algn="ctr">
                  <a:buNone/>
                </a:pPr>
                <a:r>
                  <a:rPr lang="en-US" dirty="0"/>
                  <a:t>subject to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a:rPr lang="en-US" b="0" i="1" smtClean="0">
                        <a:latin typeface="Cambria Math" panose="02040503050406030204" pitchFamily="18" charset="0"/>
                      </a:rPr>
                      <m:t>𝑏𝑓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𝑑</m:t>
                        </m:r>
                      </m:e>
                    </m:d>
                  </m:oMath>
                </a14:m>
                <a:endParaRPr lang="en-US" dirty="0"/>
              </a:p>
              <a:p>
                <a:pPr marL="0" indent="0" algn="ctr">
                  <a:buNone/>
                </a:pPr>
                <a:endParaRPr lang="en-US" dirty="0"/>
              </a:p>
              <a:p>
                <a:r>
                  <a:rPr lang="en-US" dirty="0">
                    <a:solidFill>
                      <a:schemeClr val="bg1"/>
                    </a:solidFill>
                  </a:rPr>
                  <a:t>Can the system start from </a:t>
                </a:r>
                <a14:m>
                  <m:oMath xmlns:m="http://schemas.openxmlformats.org/officeDocument/2006/math">
                    <m:r>
                      <a:rPr lang="en-US" b="0" i="1" smtClean="0">
                        <a:solidFill>
                          <a:schemeClr val="bg1"/>
                        </a:solidFill>
                        <a:latin typeface="Cambria Math" panose="02040503050406030204" pitchFamily="18" charset="0"/>
                      </a:rPr>
                      <m:t>𝑧</m:t>
                    </m:r>
                  </m:oMath>
                </a14:m>
                <a:r>
                  <a:rPr lang="en-US" dirty="0">
                    <a:solidFill>
                      <a:schemeClr val="bg1"/>
                    </a:solidFill>
                  </a:rPr>
                  <a:t> at time </a:t>
                </a:r>
                <a14:m>
                  <m:oMath xmlns:m="http://schemas.openxmlformats.org/officeDocument/2006/math">
                    <m:r>
                      <a:rPr lang="en-US" b="0" i="1" smtClean="0">
                        <a:solidFill>
                          <a:schemeClr val="bg1"/>
                        </a:solidFill>
                        <a:latin typeface="Cambria Math" panose="02040503050406030204" pitchFamily="18" charset="0"/>
                      </a:rPr>
                      <m:t>𝑡</m:t>
                    </m:r>
                  </m:oMath>
                </a14:m>
                <a:r>
                  <a:rPr lang="en-US" dirty="0">
                    <a:solidFill>
                      <a:schemeClr val="bg1"/>
                    </a:solidFill>
                  </a:rPr>
                  <a:t> and reach </a:t>
                </a:r>
                <a14:m>
                  <m:oMath xmlns:m="http://schemas.openxmlformats.org/officeDocument/2006/math">
                    <m:r>
                      <a:rPr lang="en-US" b="0" i="1" smtClean="0">
                        <a:solidFill>
                          <a:schemeClr val="bg1"/>
                        </a:solidFill>
                        <a:latin typeface="Cambria Math" panose="02040503050406030204" pitchFamily="18" charset="0"/>
                      </a:rPr>
                      <m:t>𝒯</m:t>
                    </m:r>
                  </m:oMath>
                </a14:m>
                <a:r>
                  <a:rPr lang="en-US" dirty="0">
                    <a:solidFill>
                      <a:schemeClr val="bg1"/>
                    </a:solidFill>
                  </a:rPr>
                  <a:t> at time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a:t>
                </a:r>
              </a:p>
              <a:p>
                <a:pPr lvl="1"/>
                <a:r>
                  <a:rPr lang="en-US" dirty="0">
                    <a:solidFill>
                      <a:schemeClr val="bg1"/>
                    </a:solidFill>
                  </a:rPr>
                  <a:t>If so, </a:t>
                </a:r>
                <a14:m>
                  <m:oMath xmlns:m="http://schemas.openxmlformats.org/officeDocument/2006/math">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ℛ</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𝑡</m:t>
                        </m:r>
                      </m:e>
                    </m:d>
                  </m:oMath>
                </a14:m>
                <a:r>
                  <a:rPr lang="en-US" dirty="0">
                    <a:solidFill>
                      <a:schemeClr val="bg1"/>
                    </a:solidFill>
                  </a:rPr>
                  <a:t>, the reachable set</a:t>
                </a:r>
              </a:p>
              <a:p>
                <a:pPr marL="457200" lvl="1"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ℛ</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𝑡</m:t>
                          </m:r>
                        </m:e>
                      </m:d>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𝑉</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𝑡</m:t>
                              </m:r>
                            </m:e>
                          </m:d>
                          <m:r>
                            <a:rPr lang="en-US" b="0" i="1" smtClean="0">
                              <a:solidFill>
                                <a:schemeClr val="bg1"/>
                              </a:solidFill>
                              <a:latin typeface="Cambria Math" panose="02040503050406030204" pitchFamily="18" charset="0"/>
                            </a:rPr>
                            <m:t>≤0</m:t>
                          </m:r>
                        </m:e>
                      </m:d>
                    </m:oMath>
                  </m:oMathPara>
                </a14:m>
                <a:endParaRPr lang="en-US" dirty="0">
                  <a:solidFill>
                    <a:schemeClr val="bg1"/>
                  </a:solidFill>
                </a:endParaRPr>
              </a:p>
            </p:txBody>
          </p:sp>
        </mc:Choice>
        <mc:Fallback xmlns="">
          <p:sp>
            <p:nvSpPr>
              <p:cNvPr id="39" name="Content Placeholder 38"/>
              <p:cNvSpPr>
                <a:spLocks noGrp="1" noRot="1" noChangeAspect="1" noMove="1" noResize="1" noEditPoints="1" noAdjustHandles="1" noChangeArrowheads="1" noChangeShapeType="1" noTextEdit="1"/>
              </p:cNvSpPr>
              <p:nvPr>
                <p:ph sz="half" idx="1"/>
              </p:nvPr>
            </p:nvSpPr>
            <p:spPr>
              <a:blipFill>
                <a:blip r:embed="rId5"/>
                <a:stretch>
                  <a:fillRect l="-1882" t="-2801" r="-2471"/>
                </a:stretch>
              </a:blipFill>
            </p:spPr>
            <p:txBody>
              <a:bodyPr/>
              <a:lstStyle/>
              <a:p>
                <a:r>
                  <a:rPr lang="en-US">
                    <a:noFill/>
                  </a:rPr>
                  <a:t> </a:t>
                </a:r>
              </a:p>
            </p:txBody>
          </p:sp>
        </mc:Fallback>
      </mc:AlternateContent>
    </p:spTree>
    <p:extLst>
      <p:ext uri="{BB962C8B-B14F-4D97-AF65-F5344CB8AC3E}">
        <p14:creationId xmlns:p14="http://schemas.microsoft.com/office/powerpoint/2010/main" val="417596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animEffect transition="in" filter="fade">
                                      <p:cBhvr>
                                        <p:cTn id="7" dur="500"/>
                                        <p:tgtEl>
                                          <p:spTgt spid="3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3" end="3"/>
                                            </p:txEl>
                                          </p:spTgt>
                                        </p:tgtEl>
                                        <p:attrNameLst>
                                          <p:attrName>style.visibility</p:attrName>
                                        </p:attrNameLst>
                                      </p:cBhvr>
                                      <p:to>
                                        <p:strVal val="visible"/>
                                      </p:to>
                                    </p:set>
                                    <p:animEffect transition="in" filter="fade">
                                      <p:cBhvr>
                                        <p:cTn id="15" dur="500"/>
                                        <p:tgtEl>
                                          <p:spTgt spid="3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4" end="4"/>
                                            </p:txEl>
                                          </p:spTgt>
                                        </p:tgtEl>
                                        <p:attrNameLst>
                                          <p:attrName>style.visibility</p:attrName>
                                        </p:attrNameLst>
                                      </p:cBhvr>
                                      <p:to>
                                        <p:strVal val="visible"/>
                                      </p:to>
                                    </p:set>
                                    <p:animEffect transition="in" filter="fade">
                                      <p:cBhvr>
                                        <p:cTn id="18" dur="500"/>
                                        <p:tgtEl>
                                          <p:spTgt spid="39">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xEl>
                                              <p:pRg st="5" end="5"/>
                                            </p:txEl>
                                          </p:spTgt>
                                        </p:tgtEl>
                                        <p:attrNameLst>
                                          <p:attrName>style.visibility</p:attrName>
                                        </p:attrNameLst>
                                      </p:cBhvr>
                                      <p:to>
                                        <p:strVal val="visible"/>
                                      </p:to>
                                    </p:set>
                                    <p:animEffect transition="in" filter="fade">
                                      <p:cBhvr>
                                        <p:cTn id="21" dur="500"/>
                                        <p:tgtEl>
                                          <p:spTgt spid="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10000"/>
              </a:bodyPr>
              <a:lstStyle/>
              <a:p>
                <a:r>
                  <a:rPr lang="en-US" dirty="0"/>
                  <a:t>Target set: </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𝒯</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≤0</m:t>
                          </m:r>
                        </m:e>
                      </m:d>
                    </m:oMath>
                  </m:oMathPara>
                </a14:m>
                <a:endParaRPr lang="en-US" dirty="0"/>
              </a:p>
              <a:p>
                <a:pPr lvl="1"/>
                <a:endParaRPr lang="en-US" dirty="0"/>
              </a:p>
              <a:p>
                <a:r>
                  <a:rPr lang="en-US" dirty="0"/>
                  <a:t>Value function:</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𝑢</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Name>
                        <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Name>
                            <m:e>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e>
                              </m:d>
                            </m:e>
                          </m:func>
                        </m:e>
                      </m:func>
                    </m:oMath>
                  </m:oMathPara>
                </a14:m>
                <a:endParaRPr lang="en-US" dirty="0"/>
              </a:p>
              <a:p>
                <a:pPr marL="0" indent="0" algn="ctr">
                  <a:buNone/>
                </a:pPr>
                <a:r>
                  <a:rPr lang="en-US" dirty="0"/>
                  <a:t>subject to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a:rPr lang="en-US" b="0" i="1" smtClean="0">
                        <a:latin typeface="Cambria Math" panose="02040503050406030204" pitchFamily="18" charset="0"/>
                      </a:rPr>
                      <m:t>𝑏𝑓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𝑑</m:t>
                        </m:r>
                      </m:e>
                    </m:d>
                  </m:oMath>
                </a14:m>
                <a:endParaRPr lang="en-US" dirty="0"/>
              </a:p>
              <a:p>
                <a:pPr marL="0" indent="0" algn="ctr">
                  <a:buNone/>
                </a:pPr>
                <a:endParaRPr lang="en-US" dirty="0"/>
              </a:p>
              <a:p>
                <a:r>
                  <a:rPr lang="en-US" dirty="0"/>
                  <a:t>Can the system start from </a:t>
                </a:r>
                <a14:m>
                  <m:oMath xmlns:m="http://schemas.openxmlformats.org/officeDocument/2006/math">
                    <m:r>
                      <a:rPr lang="en-US" b="0" i="1" smtClean="0">
                        <a:latin typeface="Cambria Math" panose="02040503050406030204" pitchFamily="18" charset="0"/>
                      </a:rPr>
                      <m:t>𝑧</m:t>
                    </m:r>
                  </m:oMath>
                </a14:m>
                <a:r>
                  <a:rPr lang="en-US" dirty="0"/>
                  <a:t> at time </a:t>
                </a:r>
                <a14:m>
                  <m:oMath xmlns:m="http://schemas.openxmlformats.org/officeDocument/2006/math">
                    <m:r>
                      <a:rPr lang="en-US" b="0" i="1" smtClean="0">
                        <a:latin typeface="Cambria Math" panose="02040503050406030204" pitchFamily="18" charset="0"/>
                      </a:rPr>
                      <m:t>𝑡</m:t>
                    </m:r>
                  </m:oMath>
                </a14:m>
                <a:r>
                  <a:rPr lang="en-US" dirty="0"/>
                  <a:t> and reach </a:t>
                </a:r>
                <a14:m>
                  <m:oMath xmlns:m="http://schemas.openxmlformats.org/officeDocument/2006/math">
                    <m:r>
                      <a:rPr lang="en-US" b="0" i="1" smtClean="0">
                        <a:latin typeface="Cambria Math" panose="02040503050406030204" pitchFamily="18" charset="0"/>
                      </a:rPr>
                      <m:t>𝒯</m:t>
                    </m:r>
                  </m:oMath>
                </a14:m>
                <a:r>
                  <a:rPr lang="en-US" dirty="0"/>
                  <a:t> at time </a:t>
                </a:r>
                <a14:m>
                  <m:oMath xmlns:m="http://schemas.openxmlformats.org/officeDocument/2006/math">
                    <m:r>
                      <a:rPr lang="en-US" b="0" i="1" smtClean="0">
                        <a:latin typeface="Cambria Math" panose="02040503050406030204" pitchFamily="18" charset="0"/>
                      </a:rPr>
                      <m:t>0</m:t>
                    </m:r>
                  </m:oMath>
                </a14:m>
                <a:r>
                  <a:rPr lang="en-US" dirty="0"/>
                  <a:t>?</a:t>
                </a:r>
              </a:p>
              <a:p>
                <a:pPr lvl="1"/>
                <a:r>
                  <a:rPr lang="en-US" dirty="0"/>
                  <a:t>If so,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the reachable set</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l="-1882" t="-2801" r="-2471"/>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1024" r="17594" b="10185"/>
          <a:stretch/>
        </p:blipFill>
        <p:spPr>
          <a:xfrm>
            <a:off x="7606728" y="1825625"/>
            <a:ext cx="2265028" cy="2420950"/>
          </a:xfrm>
          <a:prstGeom prst="rect">
            <a:avLst/>
          </a:prstGeom>
        </p:spPr>
      </p:pic>
      <p:grpSp>
        <p:nvGrpSpPr>
          <p:cNvPr id="6" name="Group 5"/>
          <p:cNvGrpSpPr/>
          <p:nvPr/>
        </p:nvGrpSpPr>
        <p:grpSpPr>
          <a:xfrm>
            <a:off x="6281644" y="2138263"/>
            <a:ext cx="2570286" cy="1095144"/>
            <a:chOff x="6281644" y="2138263"/>
            <a:chExt cx="2570286" cy="1095144"/>
          </a:xfrm>
        </p:grpSpPr>
        <p:cxnSp>
          <p:nvCxnSpPr>
            <p:cNvPr id="17" name="Connector: Curved 16"/>
            <p:cNvCxnSpPr/>
            <p:nvPr/>
          </p:nvCxnSpPr>
          <p:spPr>
            <a:xfrm flipV="1">
              <a:off x="6655271" y="2543609"/>
              <a:ext cx="1641441" cy="644078"/>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Oval 20"/>
            <p:cNvSpPr/>
            <p:nvPr/>
          </p:nvSpPr>
          <p:spPr>
            <a:xfrm>
              <a:off x="6587870" y="314196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6281644" y="2779522"/>
                  <a:ext cx="7355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6281644" y="2779522"/>
                  <a:ext cx="735521"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8079860" y="2138263"/>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8079860" y="2138263"/>
                  <a:ext cx="772070" cy="369332"/>
                </a:xfrm>
                <a:prstGeom prst="rect">
                  <a:avLst/>
                </a:prstGeom>
                <a:blipFill>
                  <a:blip r:embed="rId6"/>
                  <a:stretch>
                    <a:fillRect b="-13333"/>
                  </a:stretch>
                </a:blipFill>
              </p:spPr>
              <p:txBody>
                <a:bodyPr/>
                <a:lstStyle/>
                <a:p>
                  <a:r>
                    <a:rPr lang="en-US">
                      <a:noFill/>
                    </a:rPr>
                    <a:t> </a:t>
                  </a:r>
                </a:p>
              </p:txBody>
            </p:sp>
          </mc:Fallback>
        </mc:AlternateContent>
        <p:sp>
          <p:nvSpPr>
            <p:cNvPr id="26" name="Oval 25"/>
            <p:cNvSpPr/>
            <p:nvPr/>
          </p:nvSpPr>
          <p:spPr>
            <a:xfrm>
              <a:off x="8275454" y="2497889"/>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6312027" y="2118188"/>
            <a:ext cx="4538177" cy="1612044"/>
            <a:chOff x="6312027" y="2118188"/>
            <a:chExt cx="4538177" cy="1612044"/>
          </a:xfrm>
        </p:grpSpPr>
        <p:cxnSp>
          <p:nvCxnSpPr>
            <p:cNvPr id="16" name="Connector: Curved 15"/>
            <p:cNvCxnSpPr/>
            <p:nvPr/>
          </p:nvCxnSpPr>
          <p:spPr>
            <a:xfrm flipV="1">
              <a:off x="6862195" y="2468108"/>
              <a:ext cx="3531765" cy="1216404"/>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6770755" y="363879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p:cNvSpPr/>
                <p:nvPr/>
              </p:nvSpPr>
              <p:spPr>
                <a:xfrm>
                  <a:off x="6312027" y="329528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6312027" y="3295280"/>
                  <a:ext cx="740844" cy="369332"/>
                </a:xfrm>
                <a:prstGeom prst="rect">
                  <a:avLst/>
                </a:prstGeom>
                <a:blipFill>
                  <a:blip r:embed="rId7"/>
                  <a:stretch>
                    <a:fillRect b="-13333"/>
                  </a:stretch>
                </a:blipFill>
              </p:spPr>
              <p:txBody>
                <a:bodyPr/>
                <a:lstStyle/>
                <a:p>
                  <a:r>
                    <a:rPr lang="en-US">
                      <a:noFill/>
                    </a:rPr>
                    <a:t> </a:t>
                  </a:r>
                </a:p>
              </p:txBody>
            </p:sp>
          </mc:Fallback>
        </mc:AlternateContent>
        <p:sp>
          <p:nvSpPr>
            <p:cNvPr id="27" name="Oval 26"/>
            <p:cNvSpPr/>
            <p:nvPr/>
          </p:nvSpPr>
          <p:spPr>
            <a:xfrm>
              <a:off x="10372729" y="2422388"/>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Rectangle 27"/>
                <p:cNvSpPr/>
                <p:nvPr/>
              </p:nvSpPr>
              <p:spPr>
                <a:xfrm>
                  <a:off x="10078134" y="2118188"/>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10078134" y="2118188"/>
                  <a:ext cx="772070" cy="369332"/>
                </a:xfrm>
                <a:prstGeom prst="rect">
                  <a:avLst/>
                </a:prstGeom>
                <a:blipFill>
                  <a:blip r:embed="rId8"/>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9" name="Rectangle 28"/>
              <p:cNvSpPr/>
              <p:nvPr/>
            </p:nvSpPr>
            <p:spPr>
              <a:xfrm>
                <a:off x="7052871" y="4831984"/>
                <a:ext cx="3385157" cy="14773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solidFill>
                            <a:srgbClr val="FF0000"/>
                          </a:solidFill>
                          <a:latin typeface="Cambria Math" panose="02040503050406030204" pitchFamily="18" charset="0"/>
                        </a:rPr>
                        <m:t>&gt;</m:t>
                      </m:r>
                      <m:r>
                        <a:rPr lang="en-US" b="0" i="1" smtClean="0">
                          <a:latin typeface="Cambria Math" panose="02040503050406030204" pitchFamily="18" charset="0"/>
                        </a:rPr>
                        <m:t>0</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7052871" y="4831984"/>
                <a:ext cx="3385157" cy="1477328"/>
              </a:xfrm>
              <a:prstGeom prst="rect">
                <a:avLst/>
              </a:prstGeom>
              <a:blipFill>
                <a:blip r:embed="rId9"/>
                <a:stretch>
                  <a:fillRect/>
                </a:stretch>
              </a:blipFill>
            </p:spPr>
            <p:txBody>
              <a:bodyPr/>
              <a:lstStyle/>
              <a:p>
                <a:r>
                  <a:rPr lang="en-US">
                    <a:noFill/>
                  </a:rPr>
                  <a:t> </a:t>
                </a:r>
              </a:p>
            </p:txBody>
          </p:sp>
        </mc:Fallback>
      </mc:AlternateContent>
      <p:grpSp>
        <p:nvGrpSpPr>
          <p:cNvPr id="5" name="Group 4"/>
          <p:cNvGrpSpPr/>
          <p:nvPr/>
        </p:nvGrpSpPr>
        <p:grpSpPr>
          <a:xfrm>
            <a:off x="6368287" y="4028024"/>
            <a:ext cx="3587029" cy="453862"/>
            <a:chOff x="6368287" y="4028024"/>
            <a:chExt cx="3587029" cy="453862"/>
          </a:xfrm>
        </p:grpSpPr>
        <p:cxnSp>
          <p:nvCxnSpPr>
            <p:cNvPr id="33" name="Connector: Curved 32"/>
            <p:cNvCxnSpPr/>
            <p:nvPr/>
          </p:nvCxnSpPr>
          <p:spPr>
            <a:xfrm>
              <a:off x="6862195" y="4080330"/>
              <a:ext cx="2457974" cy="356051"/>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5" name="Oval 34"/>
            <p:cNvSpPr/>
            <p:nvPr/>
          </p:nvSpPr>
          <p:spPr>
            <a:xfrm>
              <a:off x="6770755" y="4028024"/>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Oval 35"/>
            <p:cNvSpPr/>
            <p:nvPr/>
          </p:nvSpPr>
          <p:spPr>
            <a:xfrm>
              <a:off x="9320169" y="4390446"/>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p:cNvSpPr/>
                <p:nvPr/>
              </p:nvSpPr>
              <p:spPr>
                <a:xfrm>
                  <a:off x="6368287" y="406043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6368287" y="4060430"/>
                  <a:ext cx="740844" cy="369332"/>
                </a:xfrm>
                <a:prstGeom prst="rect">
                  <a:avLst/>
                </a:prstGeom>
                <a:blipFill>
                  <a:blip r:embed="rId1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9183246" y="4066834"/>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9183246" y="4066834"/>
                  <a:ext cx="772070" cy="369332"/>
                </a:xfrm>
                <a:prstGeom prst="rect">
                  <a:avLst/>
                </a:prstGeom>
                <a:blipFill>
                  <a:blip r:embed="rId11"/>
                  <a:stretch>
                    <a:fillRect b="-13115"/>
                  </a:stretch>
                </a:blipFill>
              </p:spPr>
              <p:txBody>
                <a:bodyPr/>
                <a:lstStyle/>
                <a:p>
                  <a:r>
                    <a:rPr lang="en-US">
                      <a:noFill/>
                    </a:rPr>
                    <a:t> </a:t>
                  </a:r>
                </a:p>
              </p:txBody>
            </p:sp>
          </mc:Fallback>
        </mc:AlternateContent>
      </p:grpSp>
    </p:spTree>
    <p:extLst>
      <p:ext uri="{BB962C8B-B14F-4D97-AF65-F5344CB8AC3E}">
        <p14:creationId xmlns:p14="http://schemas.microsoft.com/office/powerpoint/2010/main" val="427114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9">
                                            <p:txEl>
                                              <p:pRg st="2" end="2"/>
                                            </p:txEl>
                                          </p:spTgt>
                                        </p:tgtEl>
                                        <p:attrNameLst>
                                          <p:attrName>style.visibility</p:attrName>
                                        </p:attrNameLst>
                                      </p:cBhvr>
                                      <p:to>
                                        <p:strVal val="visible"/>
                                      </p:to>
                                    </p:set>
                                    <p:animEffect transition="in" filter="fade">
                                      <p:cBhvr>
                                        <p:cTn id="10" dur="500"/>
                                        <p:tgtEl>
                                          <p:spTgt spid="2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4" end="4"/>
                                            </p:txEl>
                                          </p:spTgt>
                                        </p:tgtEl>
                                        <p:attrNameLst>
                                          <p:attrName>style.visibility</p:attrName>
                                        </p:attrNameLst>
                                      </p:cBhvr>
                                      <p:to>
                                        <p:strVal val="visible"/>
                                      </p:to>
                                    </p:set>
                                    <p:animEffect transition="in" filter="fade">
                                      <p:cBhvr>
                                        <p:cTn id="18"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TotalTime>
  <Words>4582</Words>
  <Application>Microsoft Office PowerPoint</Application>
  <PresentationFormat>Widescreen</PresentationFormat>
  <Paragraphs>514</Paragraphs>
  <Slides>40</Slides>
  <Notes>27</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Cambria Math</vt:lpstr>
      <vt:lpstr>Gill Sans MT</vt:lpstr>
      <vt:lpstr>Verdana</vt:lpstr>
      <vt:lpstr>Wingdings</vt:lpstr>
      <vt:lpstr>Office Theme</vt:lpstr>
      <vt:lpstr>UAV Platoons and Air Highways</vt:lpstr>
      <vt:lpstr>Organizing the unmanned airspace</vt:lpstr>
      <vt:lpstr>Challenges</vt:lpstr>
      <vt:lpstr>Challenges</vt:lpstr>
      <vt:lpstr>Optimal Control and Differential Games</vt:lpstr>
      <vt:lpstr>Hamilton-Jacobi (HJ) Reachability Theory</vt:lpstr>
      <vt:lpstr>Hamilton-Jacobi (HJ) Reachability Theory</vt:lpstr>
      <vt:lpstr>Hamilton-Jacobi (HJ) Reachability Theory</vt:lpstr>
      <vt:lpstr>Hamilton-Jacobi (HJ) Reachability Theory</vt:lpstr>
      <vt:lpstr>Hamilton-Jacobi (HJ) Reachability Theory</vt:lpstr>
      <vt:lpstr>Reachability for small-scale systems</vt:lpstr>
      <vt:lpstr>Approximate computation times</vt:lpstr>
      <vt:lpstr>Relevant current work</vt:lpstr>
      <vt:lpstr>Challenges</vt:lpstr>
      <vt:lpstr>Structural solutions in UASs</vt:lpstr>
      <vt:lpstr>Real-time air highway placement</vt:lpstr>
      <vt:lpstr>Real-time air highway placement</vt:lpstr>
      <vt:lpstr>Real-time air highway placement</vt:lpstr>
      <vt:lpstr>Real-time air highway placement</vt:lpstr>
      <vt:lpstr>Future work</vt:lpstr>
      <vt:lpstr>UAV Platooning</vt:lpstr>
      <vt:lpstr>Goal-satisfaction controllers from reachable sets</vt:lpstr>
      <vt:lpstr>Goal-satisfaction controllers from reachable sets</vt:lpstr>
      <vt:lpstr>Safety controllers</vt:lpstr>
      <vt:lpstr>Dynamics</vt:lpstr>
      <vt:lpstr>Simulation: Forming a platoon</vt:lpstr>
      <vt:lpstr>Simulation: Response to intruder</vt:lpstr>
      <vt:lpstr>Simulation: Changing highways</vt:lpstr>
      <vt:lpstr>Experimental setup</vt:lpstr>
      <vt:lpstr>Crazyflies</vt:lpstr>
      <vt:lpstr>Crazyflies</vt:lpstr>
      <vt:lpstr>Linear Quadratic Regulator Controller</vt:lpstr>
      <vt:lpstr>Flying multiple crazyflies</vt:lpstr>
      <vt:lpstr>Architecture</vt:lpstr>
      <vt:lpstr>Controller blending</vt:lpstr>
      <vt:lpstr>Platoon Forming</vt:lpstr>
      <vt:lpstr>Safety</vt:lpstr>
      <vt:lpstr>Practical challenges</vt:lpstr>
      <vt:lpstr>Future work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UAV Platoons and Air Highways</dc:title>
  <dc:creator>Mo</dc:creator>
  <cp:lastModifiedBy>Mo</cp:lastModifiedBy>
  <cp:revision>35</cp:revision>
  <dcterms:created xsi:type="dcterms:W3CDTF">2016-11-05T19:51:47Z</dcterms:created>
  <dcterms:modified xsi:type="dcterms:W3CDTF">2016-11-08T05:04:19Z</dcterms:modified>
</cp:coreProperties>
</file>